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64" r:id="rId2"/>
    <p:sldId id="257" r:id="rId3"/>
    <p:sldId id="258" r:id="rId4"/>
    <p:sldId id="265" r:id="rId5"/>
    <p:sldId id="273" r:id="rId6"/>
    <p:sldId id="274" r:id="rId7"/>
    <p:sldId id="279" r:id="rId8"/>
    <p:sldId id="280" r:id="rId9"/>
    <p:sldId id="281" r:id="rId10"/>
    <p:sldId id="267" r:id="rId11"/>
    <p:sldId id="282" r:id="rId12"/>
    <p:sldId id="283" r:id="rId13"/>
    <p:sldId id="284" r:id="rId14"/>
    <p:sldId id="285" r:id="rId15"/>
    <p:sldId id="286" r:id="rId16"/>
    <p:sldId id="287" r:id="rId17"/>
    <p:sldId id="288" r:id="rId18"/>
    <p:sldId id="289" r:id="rId19"/>
    <p:sldId id="290" r:id="rId20"/>
    <p:sldId id="291" r:id="rId21"/>
    <p:sldId id="293" r:id="rId22"/>
    <p:sldId id="294" r:id="rId23"/>
    <p:sldId id="292" r:id="rId24"/>
    <p:sldId id="295" r:id="rId25"/>
    <p:sldId id="296" r:id="rId26"/>
    <p:sldId id="297" r:id="rId27"/>
    <p:sldId id="298" r:id="rId28"/>
    <p:sldId id="299" r:id="rId29"/>
    <p:sldId id="300" r:id="rId30"/>
    <p:sldId id="301" r:id="rId31"/>
    <p:sldId id="303" r:id="rId32"/>
    <p:sldId id="304" r:id="rId33"/>
    <p:sldId id="305" r:id="rId34"/>
    <p:sldId id="306" r:id="rId35"/>
    <p:sldId id="307" r:id="rId36"/>
    <p:sldId id="308" r:id="rId37"/>
    <p:sldId id="309" r:id="rId38"/>
    <p:sldId id="310" r:id="rId39"/>
    <p:sldId id="311" r:id="rId40"/>
    <p:sldId id="312" r:id="rId41"/>
    <p:sldId id="313" r:id="rId42"/>
    <p:sldId id="314" r:id="rId43"/>
    <p:sldId id="315" r:id="rId44"/>
    <p:sldId id="316" r:id="rId45"/>
    <p:sldId id="317" r:id="rId46"/>
    <p:sldId id="318" r:id="rId47"/>
    <p:sldId id="319" r:id="rId48"/>
    <p:sldId id="320" r:id="rId49"/>
    <p:sldId id="321" r:id="rId50"/>
    <p:sldId id="334" r:id="rId51"/>
    <p:sldId id="323" r:id="rId52"/>
    <p:sldId id="324" r:id="rId53"/>
    <p:sldId id="325" r:id="rId54"/>
    <p:sldId id="326" r:id="rId55"/>
    <p:sldId id="327" r:id="rId56"/>
    <p:sldId id="328" r:id="rId57"/>
    <p:sldId id="329" r:id="rId58"/>
    <p:sldId id="330" r:id="rId59"/>
    <p:sldId id="331" r:id="rId60"/>
    <p:sldId id="333" r:id="rId61"/>
    <p:sldId id="335" r:id="rId62"/>
    <p:sldId id="269" r:id="rId63"/>
    <p:sldId id="275" r:id="rId64"/>
    <p:sldId id="276" r:id="rId65"/>
    <p:sldId id="277" r:id="rId66"/>
    <p:sldId id="278" r:id="rId67"/>
    <p:sldId id="259"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9822" autoAdjust="0"/>
  </p:normalViewPr>
  <p:slideViewPr>
    <p:cSldViewPr snapToGrid="0">
      <p:cViewPr>
        <p:scale>
          <a:sx n="77" d="100"/>
          <a:sy n="77" d="100"/>
        </p:scale>
        <p:origin x="-378"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8E624-8F47-4BC4-B654-CB2904A49462}" type="datetimeFigureOut">
              <a:rPr lang="en-US" smtClean="0"/>
              <a:t>6/1/2017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61BBBF-9BD7-46A5-AABD-7B4EA57A7D0E}" type="slidenum">
              <a:rPr lang="en-US" smtClean="0"/>
              <a:t>‹#›</a:t>
            </a:fld>
            <a:endParaRPr lang="en-US"/>
          </a:p>
        </p:txBody>
      </p:sp>
    </p:spTree>
    <p:extLst>
      <p:ext uri="{BB962C8B-B14F-4D97-AF65-F5344CB8AC3E}">
        <p14:creationId xmlns:p14="http://schemas.microsoft.com/office/powerpoint/2010/main" val="2602155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Abhijeet</a:t>
            </a:r>
            <a:r>
              <a:rPr lang="en-US" dirty="0" smtClean="0"/>
              <a:t> More</a:t>
            </a:r>
            <a:endParaRPr lang="en-US" dirty="0"/>
          </a:p>
        </p:txBody>
      </p:sp>
      <p:sp>
        <p:nvSpPr>
          <p:cNvPr id="4" name="Slide Number Placeholder 3"/>
          <p:cNvSpPr>
            <a:spLocks noGrp="1"/>
          </p:cNvSpPr>
          <p:nvPr>
            <p:ph type="sldNum" sz="quarter" idx="10"/>
          </p:nvPr>
        </p:nvSpPr>
        <p:spPr/>
        <p:txBody>
          <a:bodyPr/>
          <a:lstStyle/>
          <a:p>
            <a:fld id="{84B79B57-3CE6-4CA5-8FBA-4A0BF7650BD4}" type="slidenum">
              <a:rPr lang="en-US" smtClean="0"/>
              <a:pPr/>
              <a:t>1</a:t>
            </a:fld>
            <a:endParaRPr lang="en-US"/>
          </a:p>
        </p:txBody>
      </p:sp>
    </p:spTree>
    <p:extLst>
      <p:ext uri="{BB962C8B-B14F-4D97-AF65-F5344CB8AC3E}">
        <p14:creationId xmlns:p14="http://schemas.microsoft.com/office/powerpoint/2010/main" val="1670107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Abhijeet</a:t>
            </a:r>
            <a:r>
              <a:rPr lang="en-US" dirty="0" smtClean="0"/>
              <a:t> More</a:t>
            </a:r>
            <a:endParaRPr lang="en-US" dirty="0"/>
          </a:p>
        </p:txBody>
      </p:sp>
      <p:sp>
        <p:nvSpPr>
          <p:cNvPr id="4" name="Slide Number Placeholder 3"/>
          <p:cNvSpPr>
            <a:spLocks noGrp="1"/>
          </p:cNvSpPr>
          <p:nvPr>
            <p:ph type="sldNum" sz="quarter" idx="10"/>
          </p:nvPr>
        </p:nvSpPr>
        <p:spPr/>
        <p:txBody>
          <a:bodyPr/>
          <a:lstStyle/>
          <a:p>
            <a:fld id="{84B79B57-3CE6-4CA5-8FBA-4A0BF7650BD4}" type="slidenum">
              <a:rPr lang="en-US" smtClean="0"/>
              <a:pPr/>
              <a:t>2</a:t>
            </a:fld>
            <a:endParaRPr lang="en-US"/>
          </a:p>
        </p:txBody>
      </p:sp>
    </p:spTree>
    <p:extLst>
      <p:ext uri="{BB962C8B-B14F-4D97-AF65-F5344CB8AC3E}">
        <p14:creationId xmlns:p14="http://schemas.microsoft.com/office/powerpoint/2010/main" val="1670107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Abhijeet</a:t>
            </a:r>
            <a:r>
              <a:rPr lang="en-US" dirty="0" smtClean="0"/>
              <a:t> More</a:t>
            </a:r>
            <a:endParaRPr lang="en-US" dirty="0"/>
          </a:p>
        </p:txBody>
      </p:sp>
      <p:sp>
        <p:nvSpPr>
          <p:cNvPr id="4" name="Slide Number Placeholder 3"/>
          <p:cNvSpPr>
            <a:spLocks noGrp="1"/>
          </p:cNvSpPr>
          <p:nvPr>
            <p:ph type="sldNum" sz="quarter" idx="10"/>
          </p:nvPr>
        </p:nvSpPr>
        <p:spPr/>
        <p:txBody>
          <a:bodyPr/>
          <a:lstStyle/>
          <a:p>
            <a:fld id="{84B79B57-3CE6-4CA5-8FBA-4A0BF7650BD4}" type="slidenum">
              <a:rPr lang="en-US" smtClean="0"/>
              <a:pPr/>
              <a:t>10</a:t>
            </a:fld>
            <a:endParaRPr lang="en-US"/>
          </a:p>
        </p:txBody>
      </p:sp>
    </p:spTree>
    <p:extLst>
      <p:ext uri="{BB962C8B-B14F-4D97-AF65-F5344CB8AC3E}">
        <p14:creationId xmlns:p14="http://schemas.microsoft.com/office/powerpoint/2010/main" val="1670107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Abhijeet</a:t>
            </a:r>
            <a:r>
              <a:rPr lang="en-US" dirty="0" smtClean="0"/>
              <a:t> More</a:t>
            </a:r>
            <a:endParaRPr lang="en-US" dirty="0"/>
          </a:p>
        </p:txBody>
      </p:sp>
      <p:sp>
        <p:nvSpPr>
          <p:cNvPr id="4" name="Slide Number Placeholder 3"/>
          <p:cNvSpPr>
            <a:spLocks noGrp="1"/>
          </p:cNvSpPr>
          <p:nvPr>
            <p:ph type="sldNum" sz="quarter" idx="10"/>
          </p:nvPr>
        </p:nvSpPr>
        <p:spPr/>
        <p:txBody>
          <a:bodyPr/>
          <a:lstStyle/>
          <a:p>
            <a:fld id="{84B79B57-3CE6-4CA5-8FBA-4A0BF7650BD4}" type="slidenum">
              <a:rPr lang="en-US" smtClean="0"/>
              <a:pPr/>
              <a:t>24</a:t>
            </a:fld>
            <a:endParaRPr lang="en-US"/>
          </a:p>
        </p:txBody>
      </p:sp>
    </p:spTree>
    <p:extLst>
      <p:ext uri="{BB962C8B-B14F-4D97-AF65-F5344CB8AC3E}">
        <p14:creationId xmlns:p14="http://schemas.microsoft.com/office/powerpoint/2010/main" val="1670107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Abhijeet</a:t>
            </a:r>
            <a:r>
              <a:rPr lang="en-US" dirty="0" smtClean="0"/>
              <a:t> More</a:t>
            </a:r>
            <a:endParaRPr lang="en-US" dirty="0"/>
          </a:p>
        </p:txBody>
      </p:sp>
      <p:sp>
        <p:nvSpPr>
          <p:cNvPr id="4" name="Slide Number Placeholder 3"/>
          <p:cNvSpPr>
            <a:spLocks noGrp="1"/>
          </p:cNvSpPr>
          <p:nvPr>
            <p:ph type="sldNum" sz="quarter" idx="10"/>
          </p:nvPr>
        </p:nvSpPr>
        <p:spPr/>
        <p:txBody>
          <a:bodyPr/>
          <a:lstStyle/>
          <a:p>
            <a:fld id="{84B79B57-3CE6-4CA5-8FBA-4A0BF7650BD4}" type="slidenum">
              <a:rPr lang="en-US" smtClean="0"/>
              <a:pPr/>
              <a:t>30</a:t>
            </a:fld>
            <a:endParaRPr lang="en-US"/>
          </a:p>
        </p:txBody>
      </p:sp>
    </p:spTree>
    <p:extLst>
      <p:ext uri="{BB962C8B-B14F-4D97-AF65-F5344CB8AC3E}">
        <p14:creationId xmlns:p14="http://schemas.microsoft.com/office/powerpoint/2010/main" val="1670107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Abhijeet</a:t>
            </a:r>
            <a:r>
              <a:rPr lang="en-US" dirty="0" smtClean="0"/>
              <a:t> More</a:t>
            </a:r>
            <a:endParaRPr lang="en-US" dirty="0"/>
          </a:p>
        </p:txBody>
      </p:sp>
      <p:sp>
        <p:nvSpPr>
          <p:cNvPr id="4" name="Slide Number Placeholder 3"/>
          <p:cNvSpPr>
            <a:spLocks noGrp="1"/>
          </p:cNvSpPr>
          <p:nvPr>
            <p:ph type="sldNum" sz="quarter" idx="10"/>
          </p:nvPr>
        </p:nvSpPr>
        <p:spPr/>
        <p:txBody>
          <a:bodyPr/>
          <a:lstStyle/>
          <a:p>
            <a:fld id="{84B79B57-3CE6-4CA5-8FBA-4A0BF7650BD4}" type="slidenum">
              <a:rPr lang="en-US" smtClean="0"/>
              <a:pPr/>
              <a:t>50</a:t>
            </a:fld>
            <a:endParaRPr lang="en-US"/>
          </a:p>
        </p:txBody>
      </p:sp>
    </p:spTree>
    <p:extLst>
      <p:ext uri="{BB962C8B-B14F-4D97-AF65-F5344CB8AC3E}">
        <p14:creationId xmlns:p14="http://schemas.microsoft.com/office/powerpoint/2010/main" val="1670107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Abhijeet</a:t>
            </a:r>
            <a:r>
              <a:rPr lang="en-US" dirty="0" smtClean="0"/>
              <a:t> More</a:t>
            </a:r>
            <a:endParaRPr lang="en-US" dirty="0"/>
          </a:p>
        </p:txBody>
      </p:sp>
      <p:sp>
        <p:nvSpPr>
          <p:cNvPr id="4" name="Slide Number Placeholder 3"/>
          <p:cNvSpPr>
            <a:spLocks noGrp="1"/>
          </p:cNvSpPr>
          <p:nvPr>
            <p:ph type="sldNum" sz="quarter" idx="10"/>
          </p:nvPr>
        </p:nvSpPr>
        <p:spPr/>
        <p:txBody>
          <a:bodyPr/>
          <a:lstStyle/>
          <a:p>
            <a:fld id="{84B79B57-3CE6-4CA5-8FBA-4A0BF7650BD4}" type="slidenum">
              <a:rPr lang="en-US" smtClean="0"/>
              <a:pPr/>
              <a:t>61</a:t>
            </a:fld>
            <a:endParaRPr lang="en-US"/>
          </a:p>
        </p:txBody>
      </p:sp>
    </p:spTree>
    <p:extLst>
      <p:ext uri="{BB962C8B-B14F-4D97-AF65-F5344CB8AC3E}">
        <p14:creationId xmlns:p14="http://schemas.microsoft.com/office/powerpoint/2010/main" val="167010711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image" Target="../media/image5.pn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4.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tags" Target="../tags/tag12.xml"/><Relationship Id="rId11" Type="http://schemas.openxmlformats.org/officeDocument/2006/relationships/image" Target="../media/image1.emf"/><Relationship Id="rId5" Type="http://schemas.openxmlformats.org/officeDocument/2006/relationships/tags" Target="../tags/tag11.xml"/><Relationship Id="rId10" Type="http://schemas.openxmlformats.org/officeDocument/2006/relationships/oleObject" Target="../embeddings/oleObject2.bin"/><Relationship Id="rId4" Type="http://schemas.openxmlformats.org/officeDocument/2006/relationships/tags" Target="../tags/tag10.xml"/><Relationship Id="rId9"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vmlDrawing" Target="../drawings/vmlDrawing10.v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38.xml"/><Relationship Id="rId7" Type="http://schemas.openxmlformats.org/officeDocument/2006/relationships/slideMaster" Target="../slideMasters/slideMaster1.xml"/><Relationship Id="rId12" Type="http://schemas.openxmlformats.org/officeDocument/2006/relationships/image" Target="../media/image4.emf"/><Relationship Id="rId2" Type="http://schemas.openxmlformats.org/officeDocument/2006/relationships/tags" Target="../tags/tag37.xml"/><Relationship Id="rId1" Type="http://schemas.openxmlformats.org/officeDocument/2006/relationships/vmlDrawing" Target="../drawings/vmlDrawing11.vml"/><Relationship Id="rId6" Type="http://schemas.openxmlformats.org/officeDocument/2006/relationships/tags" Target="../tags/tag41.xml"/><Relationship Id="rId11" Type="http://schemas.openxmlformats.org/officeDocument/2006/relationships/image" Target="../media/image9.jpeg"/><Relationship Id="rId5" Type="http://schemas.openxmlformats.org/officeDocument/2006/relationships/tags" Target="../tags/tag40.xml"/><Relationship Id="rId10" Type="http://schemas.openxmlformats.org/officeDocument/2006/relationships/image" Target="../media/image1.emf"/><Relationship Id="rId4" Type="http://schemas.openxmlformats.org/officeDocument/2006/relationships/tags" Target="../tags/tag39.xml"/><Relationship Id="rId9" Type="http://schemas.openxmlformats.org/officeDocument/2006/relationships/oleObject" Target="../embeddings/oleObject11.bin"/></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image" Target="../media/image4.emf"/><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5.png"/><Relationship Id="rId2" Type="http://schemas.openxmlformats.org/officeDocument/2006/relationships/tags" Target="../tags/tag14.xml"/><Relationship Id="rId1" Type="http://schemas.openxmlformats.org/officeDocument/2006/relationships/vmlDrawing" Target="../drawings/vmlDrawing3.vml"/><Relationship Id="rId6" Type="http://schemas.openxmlformats.org/officeDocument/2006/relationships/tags" Target="../tags/tag18.xml"/><Relationship Id="rId11" Type="http://schemas.openxmlformats.org/officeDocument/2006/relationships/image" Target="../media/image1.emf"/><Relationship Id="rId5" Type="http://schemas.openxmlformats.org/officeDocument/2006/relationships/tags" Target="../tags/tag17.xml"/><Relationship Id="rId10" Type="http://schemas.openxmlformats.org/officeDocument/2006/relationships/oleObject" Target="../embeddings/oleObject3.bin"/><Relationship Id="rId4" Type="http://schemas.openxmlformats.org/officeDocument/2006/relationships/tags" Target="../tags/tag16.xml"/><Relationship Id="rId9" Type="http://schemas.openxmlformats.org/officeDocument/2006/relationships/image" Target="../media/image6.jpe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image" Target="../media/image7.jpeg"/><Relationship Id="rId5" Type="http://schemas.openxmlformats.org/officeDocument/2006/relationships/slideMaster" Target="../slideMasters/slideMaster1.xml"/><Relationship Id="rId4" Type="http://schemas.openxmlformats.org/officeDocument/2006/relationships/tags" Target="../tags/tag2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1.emf"/><Relationship Id="rId2" Type="http://schemas.openxmlformats.org/officeDocument/2006/relationships/tags" Target="../tags/tag25.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27.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1.emf"/><Relationship Id="rId2" Type="http://schemas.openxmlformats.org/officeDocument/2006/relationships/tags" Target="../tags/tag28.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30.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32.xml"/><Relationship Id="rId7"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vmlDrawing" Target="../drawings/vmlDrawing8.v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9"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p:nvPicPr>
        <p:blipFill>
          <a:blip r:embed="rId9" cstate="print"/>
          <a:srcRect l="240" t="25" r="260" b="533"/>
          <a:stretch>
            <a:fillRect/>
          </a:stretch>
        </p:blipFill>
        <p:spPr>
          <a:xfrm>
            <a:off x="0" y="1324099"/>
            <a:ext cx="12192000" cy="5533901"/>
          </a:xfrm>
          <a:prstGeom prst="rect">
            <a:avLst/>
          </a:prstGeom>
        </p:spPr>
      </p:pic>
      <p:sp>
        <p:nvSpPr>
          <p:cNvPr id="18" name="Rectangle 17"/>
          <p:cNvSpPr/>
          <p:nvPr>
            <p:custDataLst>
              <p:tags r:id="rId2"/>
            </p:custDataLst>
          </p:nvPr>
        </p:nvSpPr>
        <p:spPr>
          <a:xfrm>
            <a:off x="0" y="6400876"/>
            <a:ext cx="12192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17" name="Rectangle 7"/>
          <p:cNvSpPr/>
          <p:nvPr>
            <p:custDataLst>
              <p:tags r:id="rId3"/>
            </p:custDataLst>
          </p:nvPr>
        </p:nvSpPr>
        <p:spPr bwMode="auto">
          <a:xfrm>
            <a:off x="-2512" y="24"/>
            <a:ext cx="12194527"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graphicFrame>
        <p:nvGraphicFramePr>
          <p:cNvPr id="5" name="Object 4" hidden="1"/>
          <p:cNvGraphicFramePr>
            <a:graphicFrameLocks noChangeAspect="1"/>
          </p:cNvGraphicFramePr>
          <p:nvPr/>
        </p:nvGraphicFramePr>
        <p:xfrm>
          <a:off x="1" y="0"/>
          <a:ext cx="195384" cy="158750"/>
        </p:xfrm>
        <a:graphic>
          <a:graphicData uri="http://schemas.openxmlformats.org/presentationml/2006/ole">
            <mc:AlternateContent xmlns:mc="http://schemas.openxmlformats.org/markup-compatibility/2006">
              <mc:Choice xmlns:v="urn:schemas-microsoft-com:vml" Requires="v">
                <p:oleObj spid="_x0000_s2240" name="think-cell Slide" r:id="rId10" imgW="360" imgH="360" progId="">
                  <p:embed/>
                </p:oleObj>
              </mc:Choice>
              <mc:Fallback>
                <p:oleObj name="think-cell Slide" r:id="rId10"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p:custDataLst>
              <p:tags r:id="rId4"/>
            </p:custDataLst>
          </p:nvPr>
        </p:nvPicPr>
        <p:blipFill>
          <a:blip r:embed="rId12" cstate="email"/>
          <a:srcRect/>
          <a:stretch>
            <a:fillRect/>
          </a:stretch>
        </p:blipFill>
        <p:spPr bwMode="auto">
          <a:xfrm>
            <a:off x="8085891" y="6520718"/>
            <a:ext cx="3694061" cy="239021"/>
          </a:xfrm>
          <a:prstGeom prst="rect">
            <a:avLst/>
          </a:prstGeom>
          <a:noFill/>
        </p:spPr>
      </p:pic>
      <p:sp>
        <p:nvSpPr>
          <p:cNvPr id="2" name="Title 1"/>
          <p:cNvSpPr>
            <a:spLocks noGrp="1"/>
          </p:cNvSpPr>
          <p:nvPr>
            <p:ph type="ctrTitle" hasCustomPrompt="1"/>
            <p:custDataLst>
              <p:tags r:id="rId5"/>
            </p:custDataLst>
          </p:nvPr>
        </p:nvSpPr>
        <p:spPr>
          <a:xfrm>
            <a:off x="0" y="2256613"/>
            <a:ext cx="5588533"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6" y="4551798"/>
            <a:ext cx="5589207"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p:custDataLst>
              <p:tags r:id="rId7"/>
            </p:custDataLst>
          </p:nvPr>
        </p:nvPicPr>
        <p:blipFill>
          <a:blip r:embed="rId13" cstate="email"/>
          <a:srcRect/>
          <a:stretch>
            <a:fillRect/>
          </a:stretch>
        </p:blipFill>
        <p:spPr bwMode="auto">
          <a:xfrm>
            <a:off x="881519" y="653034"/>
            <a:ext cx="3693548" cy="694690"/>
          </a:xfrm>
          <a:prstGeom prst="rect">
            <a:avLst/>
          </a:prstGeom>
          <a:noFill/>
        </p:spPr>
      </p:pic>
    </p:spTree>
    <p:extLst>
      <p:ext uri="{BB962C8B-B14F-4D97-AF65-F5344CB8AC3E}">
        <p14:creationId xmlns:p14="http://schemas.microsoft.com/office/powerpoint/2010/main" val="3848189547"/>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15" y="24"/>
          <a:ext cx="180999" cy="143985"/>
        </p:xfrm>
        <a:graphic>
          <a:graphicData uri="http://schemas.openxmlformats.org/presentationml/2006/ole">
            <mc:AlternateContent xmlns:mc="http://schemas.openxmlformats.org/markup-compatibility/2006">
              <mc:Choice xmlns:v="urn:schemas-microsoft-com:vml" Requires="v">
                <p:oleObj spid="_x0000_s10432" name="think-cell Slide" r:id="rId3" imgW="360" imgH="360" progId="">
                  <p:embed/>
                </p:oleObj>
              </mc:Choice>
              <mc:Fallback>
                <p:oleObj name="think-cell Slide" r:id="rId3" imgW="360" imgH="36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 y="24"/>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226474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Cover 2">
    <p:spTree>
      <p:nvGrpSpPr>
        <p:cNvPr id="1" name=""/>
        <p:cNvGrpSpPr/>
        <p:nvPr/>
      </p:nvGrpSpPr>
      <p:grpSpPr>
        <a:xfrm>
          <a:off x="0" y="0"/>
          <a:ext cx="0" cy="0"/>
          <a:chOff x="0" y="0"/>
          <a:chExt cx="0" cy="0"/>
        </a:xfrm>
      </p:grpSpPr>
      <p:pic>
        <p:nvPicPr>
          <p:cNvPr id="3" name="Picture 2" descr="2014-08-27_Infra_KV_Final.jpg"/>
          <p:cNvPicPr>
            <a:picLocks/>
          </p:cNvPicPr>
          <p:nvPr/>
        </p:nvPicPr>
        <p:blipFill rotWithShape="1">
          <a:blip r:embed="rId8" cstate="screen">
            <a:extLst>
              <a:ext uri="{28A0092B-C50C-407E-A947-70E740481C1C}">
                <a14:useLocalDpi xmlns:a14="http://schemas.microsoft.com/office/drawing/2010/main"/>
              </a:ext>
            </a:extLst>
          </a:blip>
          <a:srcRect/>
          <a:stretch/>
        </p:blipFill>
        <p:spPr>
          <a:xfrm>
            <a:off x="0" y="682364"/>
            <a:ext cx="12192000" cy="6194590"/>
          </a:xfrm>
          <a:prstGeom prst="rect">
            <a:avLst/>
          </a:prstGeom>
        </p:spPr>
      </p:pic>
      <p:graphicFrame>
        <p:nvGraphicFramePr>
          <p:cNvPr id="5" name="Object 4" hidden="1"/>
          <p:cNvGraphicFramePr>
            <a:graphicFrameLocks noChangeAspect="1"/>
          </p:cNvGraphicFramePr>
          <p:nvPr/>
        </p:nvGraphicFramePr>
        <p:xfrm>
          <a:off x="3" y="0"/>
          <a:ext cx="195384" cy="158750"/>
        </p:xfrm>
        <a:graphic>
          <a:graphicData uri="http://schemas.openxmlformats.org/presentationml/2006/ole">
            <mc:AlternateContent xmlns:mc="http://schemas.openxmlformats.org/markup-compatibility/2006">
              <mc:Choice xmlns:v="urn:schemas-microsoft-com:vml" Requires="v">
                <p:oleObj spid="_x0000_s11456"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itle 1"/>
          <p:cNvSpPr>
            <a:spLocks noGrp="1"/>
          </p:cNvSpPr>
          <p:nvPr>
            <p:ph type="ctrTitle" hasCustomPrompt="1"/>
            <p:custDataLst>
              <p:tags r:id="rId2"/>
            </p:custDataLst>
          </p:nvPr>
        </p:nvSpPr>
        <p:spPr>
          <a:xfrm>
            <a:off x="3514387" y="4900092"/>
            <a:ext cx="8353083" cy="436092"/>
          </a:xfrm>
        </p:spPr>
        <p:txBody>
          <a:bodyPr wrap="square" lIns="216000" tIns="33057" rIns="216000" bIns="33057">
            <a:spAutoFit/>
          </a:bodyPr>
          <a:lstStyle>
            <a:lvl1pPr marL="90482" indent="0" algn="r">
              <a:lnSpc>
                <a:spcPct val="100000"/>
              </a:lnSpc>
              <a:defRPr sz="2400" b="1">
                <a:solidFill>
                  <a:schemeClr val="bg1"/>
                </a:solidFill>
              </a:defRPr>
            </a:lvl1pPr>
          </a:lstStyle>
          <a:p>
            <a:r>
              <a:rPr lang="fr-FR" dirty="0" smtClean="0"/>
              <a:t>Click to edit title</a:t>
            </a:r>
            <a:endParaRPr lang="en-US" dirty="0"/>
          </a:p>
        </p:txBody>
      </p:sp>
      <p:sp>
        <p:nvSpPr>
          <p:cNvPr id="21" name="Subtitle 2"/>
          <p:cNvSpPr>
            <a:spLocks noGrp="1"/>
          </p:cNvSpPr>
          <p:nvPr>
            <p:ph type="subTitle" idx="1" hasCustomPrompt="1"/>
            <p:custDataLst>
              <p:tags r:id="rId3"/>
            </p:custDataLst>
          </p:nvPr>
        </p:nvSpPr>
        <p:spPr>
          <a:xfrm>
            <a:off x="3524520" y="5405372"/>
            <a:ext cx="8343120" cy="374536"/>
          </a:xfrm>
        </p:spPr>
        <p:txBody>
          <a:bodyPr wrap="square" lIns="231398" tIns="33057" rIns="216000" bIns="33057">
            <a:spAutoFit/>
          </a:bodyPr>
          <a:lstStyle>
            <a:lvl1pPr marL="90482" indent="0" algn="r">
              <a:lnSpc>
                <a:spcPct val="100000"/>
              </a:lnSpc>
              <a:buNone/>
              <a:defRPr sz="2000" b="0" baseline="0">
                <a:solidFill>
                  <a:schemeClr val="bg1"/>
                </a:solidFill>
              </a:defRPr>
            </a:lvl1pPr>
            <a:lvl2pPr marL="457143" indent="0" algn="ctr">
              <a:buNone/>
              <a:defRPr>
                <a:solidFill>
                  <a:schemeClr val="tx1">
                    <a:tint val="75000"/>
                  </a:schemeClr>
                </a:solidFill>
              </a:defRPr>
            </a:lvl2pPr>
            <a:lvl3pPr marL="914284" indent="0" algn="ctr">
              <a:buNone/>
              <a:defRPr>
                <a:solidFill>
                  <a:schemeClr val="tx1">
                    <a:tint val="75000"/>
                  </a:schemeClr>
                </a:solidFill>
              </a:defRPr>
            </a:lvl3pPr>
            <a:lvl4pPr marL="1371427" indent="0" algn="ctr">
              <a:buNone/>
              <a:defRPr>
                <a:solidFill>
                  <a:schemeClr val="tx1">
                    <a:tint val="75000"/>
                  </a:schemeClr>
                </a:solidFill>
              </a:defRPr>
            </a:lvl4pPr>
            <a:lvl5pPr marL="1828569" indent="0" algn="ctr">
              <a:buNone/>
              <a:defRPr>
                <a:solidFill>
                  <a:schemeClr val="tx1">
                    <a:tint val="75000"/>
                  </a:schemeClr>
                </a:solidFill>
              </a:defRPr>
            </a:lvl5pPr>
            <a:lvl6pPr marL="2285711" indent="0" algn="ctr">
              <a:buNone/>
              <a:defRPr>
                <a:solidFill>
                  <a:schemeClr val="tx1">
                    <a:tint val="75000"/>
                  </a:schemeClr>
                </a:solidFill>
              </a:defRPr>
            </a:lvl6pPr>
            <a:lvl7pPr marL="2742853" indent="0" algn="ctr">
              <a:buNone/>
              <a:defRPr>
                <a:solidFill>
                  <a:schemeClr val="tx1">
                    <a:tint val="75000"/>
                  </a:schemeClr>
                </a:solidFill>
              </a:defRPr>
            </a:lvl7pPr>
            <a:lvl8pPr marL="3199996" indent="0" algn="ctr">
              <a:buNone/>
              <a:defRPr>
                <a:solidFill>
                  <a:schemeClr val="tx1">
                    <a:tint val="75000"/>
                  </a:schemeClr>
                </a:solidFill>
              </a:defRPr>
            </a:lvl8pPr>
            <a:lvl9pPr marL="3657138" indent="0" algn="ctr">
              <a:buNone/>
              <a:defRPr>
                <a:solidFill>
                  <a:schemeClr val="tx1">
                    <a:tint val="75000"/>
                  </a:schemeClr>
                </a:solidFill>
              </a:defRPr>
            </a:lvl9pPr>
          </a:lstStyle>
          <a:p>
            <a:r>
              <a:rPr lang="fr-FR" dirty="0" smtClean="0"/>
              <a:t>Click to edit subtitle</a:t>
            </a:r>
          </a:p>
        </p:txBody>
      </p:sp>
      <p:sp>
        <p:nvSpPr>
          <p:cNvPr id="8" name="Rectangle 7"/>
          <p:cNvSpPr/>
          <p:nvPr>
            <p:custDataLst>
              <p:tags r:id="rId4"/>
            </p:custDataLst>
          </p:nvPr>
        </p:nvSpPr>
        <p:spPr>
          <a:xfrm>
            <a:off x="0" y="6400876"/>
            <a:ext cx="12192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9" name="Rectangle 7"/>
          <p:cNvSpPr/>
          <p:nvPr>
            <p:custDataLst>
              <p:tags r:id="rId5"/>
            </p:custDataLst>
          </p:nvPr>
        </p:nvSpPr>
        <p:spPr bwMode="auto">
          <a:xfrm>
            <a:off x="1" y="2"/>
            <a:ext cx="12192392"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Image 10" descr="Capgemini_logo.jp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05464" y="658705"/>
            <a:ext cx="3544616" cy="686046"/>
          </a:xfrm>
          <a:prstGeom prst="rect">
            <a:avLst/>
          </a:prstGeom>
        </p:spPr>
      </p:pic>
      <p:pic>
        <p:nvPicPr>
          <p:cNvPr id="11" name="Picture 104" descr="C:\Users\UserSim\Desktop\Capgemini\moto.emf"/>
          <p:cNvPicPr>
            <a:picLocks noChangeAspect="1" noChangeArrowheads="1"/>
          </p:cNvPicPr>
          <p:nvPr>
            <p:custDataLst>
              <p:tags r:id="rId6"/>
            </p:custDataLst>
          </p:nvPr>
        </p:nvPicPr>
        <p:blipFill>
          <a:blip r:embed="rId12" cstate="email"/>
          <a:srcRect/>
          <a:stretch>
            <a:fillRect/>
          </a:stretch>
        </p:blipFill>
        <p:spPr bwMode="auto">
          <a:xfrm>
            <a:off x="8085891" y="6520698"/>
            <a:ext cx="3544616" cy="229351"/>
          </a:xfrm>
          <a:prstGeom prst="rect">
            <a:avLst/>
          </a:prstGeom>
          <a:noFill/>
        </p:spPr>
      </p:pic>
    </p:spTree>
    <p:extLst>
      <p:ext uri="{BB962C8B-B14F-4D97-AF65-F5344CB8AC3E}">
        <p14:creationId xmlns:p14="http://schemas.microsoft.com/office/powerpoint/2010/main" val="69206889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2451" y="1367641"/>
            <a:ext cx="8973312" cy="338554"/>
          </a:xfrm>
        </p:spPr>
        <p:txBody>
          <a:bodyPr/>
          <a:lstStyle>
            <a:lvl1pPr algn="l">
              <a:defRPr/>
            </a:lvl1pPr>
          </a:lstStyle>
          <a:p>
            <a:r>
              <a:rPr lang="en-US" dirty="0" smtClean="0"/>
              <a:t>Click to edit master title style</a:t>
            </a:r>
            <a:endParaRPr lang="en-US" dirty="0"/>
          </a:p>
        </p:txBody>
      </p:sp>
      <p:sp>
        <p:nvSpPr>
          <p:cNvPr id="9" name="TextBox 8"/>
          <p:cNvSpPr txBox="1">
            <a:spLocks noChangeArrowheads="1"/>
          </p:cNvSpPr>
          <p:nvPr/>
        </p:nvSpPr>
        <p:spPr bwMode="gray">
          <a:xfrm>
            <a:off x="1822452" y="4233113"/>
            <a:ext cx="8972549" cy="907941"/>
          </a:xfrm>
          <a:prstGeom prst="rect">
            <a:avLst/>
          </a:prstGeom>
          <a:noFill/>
          <a:ln w="9525">
            <a:noFill/>
            <a:miter lim="800000"/>
            <a:headEnd/>
            <a:tailEnd/>
          </a:ln>
        </p:spPr>
        <p:txBody>
          <a:bodyPr wrap="square" lIns="0" tIns="0" rIns="0" bIns="0">
            <a:spAutoFit/>
          </a:bodyPr>
          <a:lstStyle/>
          <a:p>
            <a:pPr algn="just">
              <a:spcBef>
                <a:spcPts val="600"/>
              </a:spcBef>
            </a:pPr>
            <a:r>
              <a:rPr lang="en-US" sz="900" b="1" dirty="0" smtClean="0">
                <a:solidFill>
                  <a:srgbClr val="625756"/>
                </a:solidFill>
              </a:rPr>
              <a:t>Safe Harbor</a:t>
            </a:r>
          </a:p>
          <a:p>
            <a:pPr algn="just">
              <a:spcBef>
                <a:spcPts val="600"/>
              </a:spcBef>
            </a:pPr>
            <a:r>
              <a:rPr lang="en-US" sz="900" dirty="0" smtClean="0">
                <a:solidFill>
                  <a:srgbClr val="625756"/>
                </a:solidFill>
              </a:rPr>
              <a:t>This document contains forward-looking statements within the meaning of section 27A of Securities Act of 1933, as amended, and section 21E of the Securities Exchange Act of 1934, as amended. The forward-looking statements contained herein are subject to certain risks and uncertainties that could cause actual results to differ materially from those reflected in the forward-looking statements. We undertake no duty to update any forward-looking statements. For a discussion of the risks associated with our business, please see the discussions under the heading “Risk Factors” in our report on Form 6-K concerning the quarter ended September 30, 2008, furnished to the Securities and Exchange Commission on 07 November, 2008, and the other reports filed with the Securities and Exchange Commission from time to time. These filings are available at http://www.sec.gov</a:t>
            </a:r>
            <a:endParaRPr lang="en-US" sz="900" b="1" dirty="0">
              <a:solidFill>
                <a:srgbClr val="625756"/>
              </a:solidFill>
            </a:endParaRPr>
          </a:p>
        </p:txBody>
      </p:sp>
    </p:spTree>
    <p:extLst>
      <p:ext uri="{BB962C8B-B14F-4D97-AF65-F5344CB8AC3E}">
        <p14:creationId xmlns:p14="http://schemas.microsoft.com/office/powerpoint/2010/main" val="10001459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smtClean="0"/>
              <a:t>Click to edit Master title style</a:t>
            </a:r>
            <a:endParaRPr lang="en-US" dirty="0"/>
          </a:p>
        </p:txBody>
      </p:sp>
      <p:sp>
        <p:nvSpPr>
          <p:cNvPr id="3" name="Text Placeholder 4"/>
          <p:cNvSpPr>
            <a:spLocks noGrp="1"/>
          </p:cNvSpPr>
          <p:nvPr>
            <p:ph type="body" sz="quarter" idx="10" hasCustomPrompt="1"/>
          </p:nvPr>
        </p:nvSpPr>
        <p:spPr>
          <a:xfrm>
            <a:off x="403909" y="1465508"/>
            <a:ext cx="11392276"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Tree>
    <p:extLst>
      <p:ext uri="{BB962C8B-B14F-4D97-AF65-F5344CB8AC3E}">
        <p14:creationId xmlns:p14="http://schemas.microsoft.com/office/powerpoint/2010/main" val="80829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10" name="Image 9" descr="test5.jpg"/>
          <p:cNvPicPr>
            <a:picLocks noChangeAspect="1"/>
          </p:cNvPicPr>
          <p:nvPr/>
        </p:nvPicPr>
        <p:blipFill>
          <a:blip r:embed="rId9" cstate="print"/>
          <a:srcRect l="240" t="179" r="380" b="511"/>
          <a:stretch>
            <a:fillRect/>
          </a:stretch>
        </p:blipFill>
        <p:spPr>
          <a:xfrm>
            <a:off x="0" y="1050622"/>
            <a:ext cx="12192000" cy="5807378"/>
          </a:xfrm>
          <a:prstGeom prst="rect">
            <a:avLst/>
          </a:prstGeom>
        </p:spPr>
      </p:pic>
      <p:graphicFrame>
        <p:nvGraphicFramePr>
          <p:cNvPr id="4" name="Object 3" hidden="1"/>
          <p:cNvGraphicFramePr>
            <a:graphicFrameLocks noChangeAspect="1"/>
          </p:cNvGraphicFramePr>
          <p:nvPr/>
        </p:nvGraphicFramePr>
        <p:xfrm>
          <a:off x="1" y="0"/>
          <a:ext cx="195384" cy="158750"/>
        </p:xfrm>
        <a:graphic>
          <a:graphicData uri="http://schemas.openxmlformats.org/presentationml/2006/ole">
            <mc:AlternateContent xmlns:mc="http://schemas.openxmlformats.org/markup-compatibility/2006">
              <mc:Choice xmlns:v="urn:schemas-microsoft-com:vml" Requires="v">
                <p:oleObj spid="_x0000_s3264" name="think-cell Slide" r:id="rId10" imgW="360" imgH="360" progId="">
                  <p:embed/>
                </p:oleObj>
              </mc:Choice>
              <mc:Fallback>
                <p:oleObj name="think-cell Slide" r:id="rId10"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2"/>
            </p:custDataLst>
          </p:nvPr>
        </p:nvSpPr>
        <p:spPr>
          <a:xfrm>
            <a:off x="5527080" y="1968840"/>
            <a:ext cx="666492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6568559" y="4609876"/>
            <a:ext cx="5623443"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p:custDataLst>
              <p:tags r:id="rId4"/>
            </p:custDataLst>
          </p:nvPr>
        </p:nvSpPr>
        <p:spPr bwMode="auto">
          <a:xfrm>
            <a:off x="-2512" y="24"/>
            <a:ext cx="12194527"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p:custDataLst>
              <p:tags r:id="rId5"/>
            </p:custDataLst>
          </p:nvPr>
        </p:nvPicPr>
        <p:blipFill>
          <a:blip r:embed="rId12" cstate="email"/>
          <a:srcRect/>
          <a:stretch>
            <a:fillRect/>
          </a:stretch>
        </p:blipFill>
        <p:spPr bwMode="auto">
          <a:xfrm>
            <a:off x="881519" y="653034"/>
            <a:ext cx="3693548" cy="694690"/>
          </a:xfrm>
          <a:prstGeom prst="rect">
            <a:avLst/>
          </a:prstGeom>
          <a:noFill/>
        </p:spPr>
      </p:pic>
      <p:sp>
        <p:nvSpPr>
          <p:cNvPr id="23" name="Rectangle 22"/>
          <p:cNvSpPr/>
          <p:nvPr>
            <p:custDataLst>
              <p:tags r:id="rId6"/>
            </p:custDataLst>
          </p:nvPr>
        </p:nvSpPr>
        <p:spPr>
          <a:xfrm>
            <a:off x="0" y="6400876"/>
            <a:ext cx="12192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pic>
        <p:nvPicPr>
          <p:cNvPr id="24" name="Picture 104" descr="C:\Users\UserSim\Desktop\Capgemini\moto.emf"/>
          <p:cNvPicPr>
            <a:picLocks noChangeAspect="1" noChangeArrowheads="1"/>
          </p:cNvPicPr>
          <p:nvPr>
            <p:custDataLst>
              <p:tags r:id="rId7"/>
            </p:custDataLst>
          </p:nvPr>
        </p:nvPicPr>
        <p:blipFill>
          <a:blip r:embed="rId13" cstate="email"/>
          <a:srcRect/>
          <a:stretch>
            <a:fillRect/>
          </a:stretch>
        </p:blipFill>
        <p:spPr bwMode="auto">
          <a:xfrm>
            <a:off x="8085891" y="6520718"/>
            <a:ext cx="3694061" cy="239021"/>
          </a:xfrm>
          <a:prstGeom prst="rect">
            <a:avLst/>
          </a:prstGeom>
          <a:noFill/>
        </p:spPr>
      </p:pic>
    </p:spTree>
    <p:extLst>
      <p:ext uri="{BB962C8B-B14F-4D97-AF65-F5344CB8AC3E}">
        <p14:creationId xmlns:p14="http://schemas.microsoft.com/office/powerpoint/2010/main" val="1769957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p:nvPicPr>
        <p:blipFill>
          <a:blip r:embed="rId6" cstate="print"/>
          <a:srcRect l="120" t="188" r="380" b="564"/>
          <a:stretch>
            <a:fillRect/>
          </a:stretch>
        </p:blipFill>
        <p:spPr>
          <a:xfrm>
            <a:off x="0" y="0"/>
            <a:ext cx="12192000" cy="6353298"/>
          </a:xfrm>
          <a:prstGeom prst="rect">
            <a:avLst/>
          </a:prstGeom>
        </p:spPr>
      </p:pic>
      <p:graphicFrame>
        <p:nvGraphicFramePr>
          <p:cNvPr id="7" name="Object 6" hidden="1"/>
          <p:cNvGraphicFramePr>
            <a:graphicFrameLocks noChangeAspect="1"/>
          </p:cNvGraphicFramePr>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4288"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p:custDataLst>
              <p:tags r:id="rId3"/>
            </p:custDataLst>
          </p:nvPr>
        </p:nvSpPr>
        <p:spPr bwMode="auto">
          <a:xfrm>
            <a:off x="18" y="676402"/>
            <a:ext cx="12191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pPr defTabSz="957756"/>
            <a:endParaRPr lang="fr-FR" sz="1900"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98139" y="1502001"/>
            <a:ext cx="8378648" cy="2950251"/>
          </a:xfrm>
        </p:spPr>
        <p:txBody>
          <a:bodyPr/>
          <a:lstStyle/>
          <a:p>
            <a:pPr lvl="0"/>
            <a:r>
              <a:rPr lang="en-US" noProof="0" dirty="0" smtClean="0"/>
              <a:t>Click to edit Master text style</a:t>
            </a:r>
          </a:p>
        </p:txBody>
      </p:sp>
    </p:spTree>
    <p:extLst>
      <p:ext uri="{BB962C8B-B14F-4D97-AF65-F5344CB8AC3E}">
        <p14:creationId xmlns:p14="http://schemas.microsoft.com/office/powerpoint/2010/main" val="1269527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5" y="24"/>
          <a:ext cx="180999" cy="143985"/>
        </p:xfrm>
        <a:graphic>
          <a:graphicData uri="http://schemas.openxmlformats.org/presentationml/2006/ole">
            <mc:AlternateContent xmlns:mc="http://schemas.openxmlformats.org/markup-compatibility/2006">
              <mc:Choice xmlns:v="urn:schemas-microsoft-com:vml" Requires="v">
                <p:oleObj spid="_x0000_s5312"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 y="24"/>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98021" y="1494771"/>
            <a:ext cx="1179397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172226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5" y="24"/>
          <a:ext cx="180999" cy="143985"/>
        </p:xfrm>
        <a:graphic>
          <a:graphicData uri="http://schemas.openxmlformats.org/presentationml/2006/ole">
            <mc:AlternateContent xmlns:mc="http://schemas.openxmlformats.org/markup-compatibility/2006">
              <mc:Choice xmlns:v="urn:schemas-microsoft-com:vml" Requires="v">
                <p:oleObj spid="_x0000_s633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 y="24"/>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98021" y="2111956"/>
            <a:ext cx="11793979"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98143" y="1495447"/>
            <a:ext cx="11813715"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12112842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736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87334" y="1533439"/>
            <a:ext cx="5541093"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6181955" y="1533440"/>
            <a:ext cx="5541093"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961362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8384" name="think-cell Slide" r:id="rId8" imgW="360" imgH="360" progId="">
                  <p:embed/>
                </p:oleObj>
              </mc:Choice>
              <mc:Fallback>
                <p:oleObj name="think-cell Slide" r:id="rId8" imgW="360" imgH="36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87334" y="2206953"/>
            <a:ext cx="5541093"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6181955" y="2208394"/>
            <a:ext cx="5541093"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87335" y="1542648"/>
            <a:ext cx="5541093"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6182332" y="1533439"/>
            <a:ext cx="5541093"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3438861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292348" y="1436915"/>
            <a:ext cx="5718048"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292348" y="1902633"/>
            <a:ext cx="5718048"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6217053" y="1436915"/>
            <a:ext cx="5718048"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6217053" y="1902633"/>
            <a:ext cx="5718048"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292348" y="3820890"/>
            <a:ext cx="5718048"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292348" y="4286584"/>
            <a:ext cx="5718048"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6217053" y="3820890"/>
            <a:ext cx="5718048"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6217053" y="4286584"/>
            <a:ext cx="5718048"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495856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940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3506722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3.xml"/><Relationship Id="rId3" Type="http://schemas.openxmlformats.org/officeDocument/2006/relationships/slideLayout" Target="../slideLayouts/slideLayout3.xml"/><Relationship Id="rId21" Type="http://schemas.openxmlformats.org/officeDocument/2006/relationships/tags" Target="../tags/tag6.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ags" Target="../tags/tag1.xml"/><Relationship Id="rId20"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vmlDrawing" Target="../drawings/vmlDrawing1.vml"/><Relationship Id="rId23"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22" Type="http://schemas.openxmlformats.org/officeDocument/2006/relationships/tags" Target="../tags/tag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95384" cy="158750"/>
        </p:xfrm>
        <a:graphic>
          <a:graphicData uri="http://schemas.openxmlformats.org/presentationml/2006/ole">
            <mc:AlternateContent xmlns:mc="http://schemas.openxmlformats.org/markup-compatibility/2006">
              <mc:Choice xmlns:v="urn:schemas-microsoft-com:vml" Requires="v">
                <p:oleObj spid="_x0000_s1216" name="think-cell Slide" r:id="rId23" imgW="360" imgH="360" progId="">
                  <p:embed/>
                </p:oleObj>
              </mc:Choice>
              <mc:Fallback>
                <p:oleObj name="think-cell Slide" r:id="rId23" imgW="360" imgH="360" progId="">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6"/>
            </p:custDataLst>
          </p:nvPr>
        </p:nvSpPr>
        <p:spPr>
          <a:xfrm>
            <a:off x="17" y="4"/>
            <a:ext cx="12191999" cy="1002135"/>
          </a:xfrm>
          <a:prstGeom prst="rect">
            <a:avLst/>
          </a:prstGeom>
        </p:spPr>
        <p:txBody>
          <a:bodyPr vert="horz" lIns="297529" tIns="33059" rIns="165294" bIns="33059" rtlCol="0" anchor="ctr">
            <a:noAutofit/>
          </a:bodyPr>
          <a:lstStyle/>
          <a:p>
            <a:r>
              <a:rPr lang="fr-FR" noProof="0" smtClean="0"/>
              <a:t>Cliquez pour modifier le style du titre</a:t>
            </a:r>
            <a:endParaRPr lang="en-US" noProof="0" dirty="0"/>
          </a:p>
        </p:txBody>
      </p:sp>
      <p:sp>
        <p:nvSpPr>
          <p:cNvPr id="3" name="Text Placeholder 2"/>
          <p:cNvSpPr>
            <a:spLocks noGrp="1"/>
          </p:cNvSpPr>
          <p:nvPr>
            <p:ph type="body" idx="1"/>
            <p:custDataLst>
              <p:tags r:id="rId17"/>
            </p:custDataLst>
          </p:nvPr>
        </p:nvSpPr>
        <p:spPr>
          <a:xfrm>
            <a:off x="398037" y="1501977"/>
            <a:ext cx="11616153"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8"/>
            </p:custDataLst>
          </p:nvPr>
        </p:nvSpPr>
        <p:spPr>
          <a:xfrm>
            <a:off x="11788151" y="6661691"/>
            <a:ext cx="110607" cy="107722"/>
          </a:xfrm>
          <a:prstGeom prst="rect">
            <a:avLst/>
          </a:prstGeom>
          <a:noFill/>
        </p:spPr>
        <p:txBody>
          <a:bodyPr wrap="none" lIns="0" tIns="0" rIns="0" bIns="0" rtlCol="0" anchor="ctr">
            <a:spAutoFit/>
          </a:bodyPr>
          <a:lstStyle/>
          <a:p>
            <a:pPr algn="ctr" defTabSz="957756"/>
            <a:fld id="{6A895693-0027-4F28-9367-92E39A51F51C}" type="slidenum">
              <a:rPr lang="en-US" sz="700">
                <a:solidFill>
                  <a:srgbClr val="998C85"/>
                </a:solidFill>
              </a:rPr>
              <a:pPr algn="ctr" defTabSz="957756"/>
              <a:t>‹#›</a:t>
            </a:fld>
            <a:endParaRPr lang="en-US" sz="700" dirty="0">
              <a:solidFill>
                <a:srgbClr val="998C85"/>
              </a:solidFill>
            </a:endParaRPr>
          </a:p>
        </p:txBody>
      </p:sp>
      <p:sp>
        <p:nvSpPr>
          <p:cNvPr id="9" name="Freeform 4"/>
          <p:cNvSpPr>
            <a:spLocks/>
          </p:cNvSpPr>
          <p:nvPr>
            <p:custDataLst>
              <p:tags r:id="rId19"/>
            </p:custDataLst>
          </p:nvPr>
        </p:nvSpPr>
        <p:spPr bwMode="auto">
          <a:xfrm>
            <a:off x="18" y="676402"/>
            <a:ext cx="12191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pPr defTabSz="957756"/>
            <a:endParaRPr lang="fr-FR" sz="1900">
              <a:solidFill>
                <a:srgbClr val="263147"/>
              </a:solidFill>
            </a:endParaRPr>
          </a:p>
        </p:txBody>
      </p:sp>
      <p:sp>
        <p:nvSpPr>
          <p:cNvPr id="12" name="Rectangle 11"/>
          <p:cNvSpPr>
            <a:spLocks noChangeArrowheads="1"/>
          </p:cNvSpPr>
          <p:nvPr>
            <p:custDataLst>
              <p:tags r:id="rId20"/>
            </p:custDataLst>
          </p:nvPr>
        </p:nvSpPr>
        <p:spPr bwMode="auto">
          <a:xfrm>
            <a:off x="8297642" y="6623427"/>
            <a:ext cx="3274639"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err="1">
                <a:solidFill>
                  <a:srgbClr val="998C85"/>
                </a:solidFill>
                <a:cs typeface="Helvetica Light"/>
              </a:rPr>
              <a:t>Capgemini</a:t>
            </a:r>
            <a:r>
              <a:rPr lang="en-US" altLang="en-US" sz="700" dirty="0">
                <a:solidFill>
                  <a:srgbClr val="998C85"/>
                </a:solidFill>
                <a:cs typeface="Helvetica Light"/>
              </a:rPr>
              <a:t> 2015. All Rights Reserved</a:t>
            </a:r>
          </a:p>
        </p:txBody>
      </p:sp>
      <p:pic>
        <p:nvPicPr>
          <p:cNvPr id="14" name="Picture 103" descr="C:\Users\UserSim\Desktop\Capgemini\Capgemini_logo_cmyk.png"/>
          <p:cNvPicPr>
            <a:picLocks noChangeAspect="1" noChangeArrowheads="1"/>
          </p:cNvPicPr>
          <p:nvPr>
            <p:custDataLst>
              <p:tags r:id="rId21"/>
            </p:custDataLst>
          </p:nvPr>
        </p:nvPicPr>
        <p:blipFill>
          <a:blip r:embed="rId25" cstate="email"/>
          <a:srcRect/>
          <a:stretch>
            <a:fillRect/>
          </a:stretch>
        </p:blipFill>
        <p:spPr bwMode="auto">
          <a:xfrm>
            <a:off x="195655" y="6443187"/>
            <a:ext cx="1613064" cy="320682"/>
          </a:xfrm>
          <a:prstGeom prst="rect">
            <a:avLst/>
          </a:prstGeom>
          <a:noFill/>
        </p:spPr>
      </p:pic>
      <p:cxnSp>
        <p:nvCxnSpPr>
          <p:cNvPr id="15" name="Straight Connector 5"/>
          <p:cNvCxnSpPr/>
          <p:nvPr>
            <p:custDataLst>
              <p:tags r:id="rId22"/>
            </p:custDataLst>
          </p:nvPr>
        </p:nvCxnSpPr>
        <p:spPr>
          <a:xfrm flipH="1">
            <a:off x="18" y="6362700"/>
            <a:ext cx="12191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6335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Lst>
  <p:timing>
    <p:tnLst>
      <p:par>
        <p:cTn id="1" dur="indefinite" restart="never" nodeType="tmRoot"/>
      </p:par>
    </p:tnLst>
  </p:timing>
  <p:hf sldNum="0" hdr="0" dt="0"/>
  <p:txStyles>
    <p:title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gif"/></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g"/><Relationship Id="rId2" Type="http://schemas.openxmlformats.org/officeDocument/2006/relationships/image" Target="../media/image38.jpe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jpg"/><Relationship Id="rId4" Type="http://schemas.openxmlformats.org/officeDocument/2006/relationships/image" Target="../media/image40.jpg"/></Relationships>
</file>

<file path=ppt/slides/_rels/slide3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jpg"/><Relationship Id="rId1" Type="http://schemas.openxmlformats.org/officeDocument/2006/relationships/slideLayout" Target="../slideLayouts/slideLayout5.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e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jpeg"/><Relationship Id="rId4" Type="http://schemas.openxmlformats.org/officeDocument/2006/relationships/image" Target="../media/image53.jp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image" Target="../media/image77.gif"/><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image" Target="../media/image79.gif"/><Relationship Id="rId1" Type="http://schemas.openxmlformats.org/officeDocument/2006/relationships/slideLayout" Target="../slideLayouts/slideLayout5.xml"/><Relationship Id="rId4" Type="http://schemas.openxmlformats.org/officeDocument/2006/relationships/image" Target="../media/image81.jpg"/></Relationships>
</file>

<file path=ppt/slides/_rels/slide66.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94937" y="565325"/>
            <a:ext cx="5314275" cy="1446550"/>
          </a:xfrm>
          <a:prstGeom prst="rect">
            <a:avLst/>
          </a:prstGeom>
          <a:noFill/>
        </p:spPr>
        <p:txBody>
          <a:bodyPr wrap="none" lIns="91440" tIns="45720" rIns="91440" bIns="45720">
            <a:spAutoFit/>
          </a:bodyPr>
          <a:lstStyle/>
          <a:p>
            <a:pPr algn="ctr"/>
            <a:r>
              <a:rPr lang="en-US" sz="4000" b="1" dirty="0" smtClean="0">
                <a:ln w="18000">
                  <a:solidFill>
                    <a:schemeClr val="accent2">
                      <a:satMod val="140000"/>
                    </a:schemeClr>
                  </a:solidFill>
                  <a:prstDash val="solid"/>
                  <a:miter lim="800000"/>
                </a:ln>
                <a:solidFill>
                  <a:srgbClr val="0070C0"/>
                </a:solidFill>
                <a:effectLst>
                  <a:outerShdw blurRad="25500" dist="23000" dir="7020000" algn="tl">
                    <a:srgbClr val="000000">
                      <a:alpha val="50000"/>
                    </a:srgbClr>
                  </a:outerShdw>
                </a:effectLst>
              </a:rPr>
              <a:t>IMS Network Batch-3</a:t>
            </a:r>
          </a:p>
          <a:p>
            <a:r>
              <a:rPr lang="en-US" sz="2400" b="1" dirty="0" smtClean="0">
                <a:ln w="18000">
                  <a:solidFill>
                    <a:schemeClr val="accent2">
                      <a:satMod val="140000"/>
                    </a:schemeClr>
                  </a:solidFill>
                  <a:prstDash val="solid"/>
                  <a:miter lim="800000"/>
                </a:ln>
                <a:solidFill>
                  <a:schemeClr val="accent4">
                    <a:lumMod val="20000"/>
                    <a:lumOff val="80000"/>
                  </a:schemeClr>
                </a:solidFill>
                <a:effectLst>
                  <a:outerShdw blurRad="25500" dist="23000" dir="7020000" algn="tl">
                    <a:srgbClr val="000000">
                      <a:alpha val="50000"/>
                    </a:srgbClr>
                  </a:outerShdw>
                </a:effectLst>
                <a:latin typeface="Times New Roman" panose="02020603050405020304" pitchFamily="18" charset="0"/>
                <a:cs typeface="Times New Roman" panose="02020603050405020304" pitchFamily="18" charset="0"/>
              </a:rPr>
              <a:t>             </a:t>
            </a:r>
          </a:p>
          <a:p>
            <a:r>
              <a:rPr lang="en-US" sz="2400" b="1" dirty="0">
                <a:ln w="18000">
                  <a:solidFill>
                    <a:schemeClr val="accent2">
                      <a:satMod val="140000"/>
                    </a:schemeClr>
                  </a:solidFill>
                  <a:prstDash val="solid"/>
                  <a:miter lim="800000"/>
                </a:ln>
                <a:solidFill>
                  <a:schemeClr val="accent4">
                    <a:lumMod val="20000"/>
                    <a:lumOff val="80000"/>
                  </a:schemeClr>
                </a:solidFill>
                <a:effectLst>
                  <a:outerShdw blurRad="25500" dist="23000" dir="7020000" algn="tl">
                    <a:srgbClr val="000000">
                      <a:alpha val="50000"/>
                    </a:srgbClr>
                  </a:outerShdw>
                </a:effectLst>
                <a:latin typeface="Times New Roman" panose="02020603050405020304" pitchFamily="18" charset="0"/>
                <a:cs typeface="Times New Roman" panose="02020603050405020304" pitchFamily="18" charset="0"/>
              </a:rPr>
              <a:t> </a:t>
            </a:r>
            <a:r>
              <a:rPr lang="en-US" sz="2400" b="1" dirty="0" smtClean="0">
                <a:ln w="18000">
                  <a:solidFill>
                    <a:schemeClr val="accent2">
                      <a:satMod val="140000"/>
                    </a:schemeClr>
                  </a:solidFill>
                  <a:prstDash val="solid"/>
                  <a:miter lim="800000"/>
                </a:ln>
                <a:solidFill>
                  <a:schemeClr val="accent4">
                    <a:lumMod val="20000"/>
                    <a:lumOff val="80000"/>
                  </a:schemeClr>
                </a:solidFill>
                <a:effectLst>
                  <a:outerShdw blurRad="25500" dist="23000" dir="7020000" algn="tl">
                    <a:srgbClr val="000000">
                      <a:alpha val="50000"/>
                    </a:srgbClr>
                  </a:outerShdw>
                </a:effectLst>
                <a:latin typeface="Times New Roman" panose="02020603050405020304" pitchFamily="18" charset="0"/>
                <a:cs typeface="Times New Roman" panose="02020603050405020304" pitchFamily="18" charset="0"/>
              </a:rPr>
              <a:t>            </a:t>
            </a:r>
            <a:endParaRPr lang="en-US" sz="2400" b="1" dirty="0">
              <a:ln w="18000">
                <a:solidFill>
                  <a:schemeClr val="accent2">
                    <a:satMod val="140000"/>
                  </a:schemeClr>
                </a:solidFill>
                <a:prstDash val="solid"/>
                <a:miter lim="800000"/>
              </a:ln>
              <a:solidFill>
                <a:schemeClr val="tx2">
                  <a:lumMod val="20000"/>
                  <a:lumOff val="80000"/>
                </a:schemeClr>
              </a:solidFill>
              <a:effectLst>
                <a:outerShdw blurRad="25500" dist="23000" dir="7020000" algn="tl">
                  <a:srgbClr val="000000">
                    <a:alpha val="50000"/>
                  </a:srgbClr>
                </a:outerShdw>
              </a:effectLst>
              <a:latin typeface="Times New Roman" panose="02020603050405020304" pitchFamily="18" charset="0"/>
              <a:cs typeface="Times New Roman" panose="02020603050405020304" pitchFamily="18" charset="0"/>
            </a:endParaRPr>
          </a:p>
        </p:txBody>
      </p:sp>
      <p:sp>
        <p:nvSpPr>
          <p:cNvPr id="7" name="TextBox 6"/>
          <p:cNvSpPr txBox="1"/>
          <p:nvPr/>
        </p:nvSpPr>
        <p:spPr>
          <a:xfrm>
            <a:off x="153706" y="3403667"/>
            <a:ext cx="3582649" cy="1908215"/>
          </a:xfrm>
          <a:prstGeom prst="rect">
            <a:avLst/>
          </a:prstGeom>
          <a:noFill/>
        </p:spPr>
        <p:txBody>
          <a:bodyPr wrap="square" rtlCol="0">
            <a:spAutoFit/>
          </a:bodyPr>
          <a:lstStyle/>
          <a:p>
            <a:endParaRPr lang="en-US" b="1" dirty="0" smtClean="0">
              <a:solidFill>
                <a:schemeClr val="tx2">
                  <a:lumMod val="50000"/>
                </a:schemeClr>
              </a:solidFill>
              <a:latin typeface="Times New Roman" panose="02020603050405020304" pitchFamily="18" charset="0"/>
              <a:cs typeface="Times New Roman" panose="02020603050405020304" pitchFamily="18" charset="0"/>
            </a:endParaRPr>
          </a:p>
          <a:p>
            <a:r>
              <a:rPr lang="en-US" sz="2000" b="1" dirty="0" err="1" smtClean="0">
                <a:solidFill>
                  <a:schemeClr val="tx2">
                    <a:lumMod val="50000"/>
                  </a:schemeClr>
                </a:solidFill>
                <a:latin typeface="Times New Roman" panose="02020603050405020304" pitchFamily="18" charset="0"/>
                <a:cs typeface="Times New Roman" panose="02020603050405020304" pitchFamily="18" charset="0"/>
              </a:rPr>
              <a:t>Kuldeep</a:t>
            </a:r>
            <a:endParaRPr lang="en-US" sz="2000" b="1" dirty="0" smtClean="0">
              <a:solidFill>
                <a:schemeClr val="tx2">
                  <a:lumMod val="50000"/>
                </a:schemeClr>
              </a:solidFill>
              <a:latin typeface="Times New Roman" panose="02020603050405020304" pitchFamily="18" charset="0"/>
              <a:cs typeface="Times New Roman" panose="02020603050405020304" pitchFamily="18" charset="0"/>
            </a:endParaRPr>
          </a:p>
          <a:p>
            <a:r>
              <a:rPr lang="en-US" sz="2000" b="1" dirty="0" smtClean="0">
                <a:solidFill>
                  <a:schemeClr val="tx2">
                    <a:lumMod val="50000"/>
                  </a:schemeClr>
                </a:solidFill>
                <a:latin typeface="Times New Roman" panose="02020603050405020304" pitchFamily="18" charset="0"/>
                <a:cs typeface="Times New Roman" panose="02020603050405020304" pitchFamily="18" charset="0"/>
              </a:rPr>
              <a:t>Sushant</a:t>
            </a:r>
            <a:endParaRPr lang="en-US" sz="2000" b="1" dirty="0">
              <a:solidFill>
                <a:schemeClr val="tx2">
                  <a:lumMod val="50000"/>
                </a:schemeClr>
              </a:solidFill>
              <a:latin typeface="Times New Roman" panose="02020603050405020304" pitchFamily="18" charset="0"/>
              <a:cs typeface="Times New Roman" panose="02020603050405020304" pitchFamily="18" charset="0"/>
            </a:endParaRPr>
          </a:p>
          <a:p>
            <a:r>
              <a:rPr lang="en-US" sz="2000" b="1" dirty="0" err="1" smtClean="0">
                <a:solidFill>
                  <a:schemeClr val="tx2">
                    <a:lumMod val="50000"/>
                  </a:schemeClr>
                </a:solidFill>
                <a:latin typeface="Times New Roman" panose="02020603050405020304" pitchFamily="18" charset="0"/>
                <a:cs typeface="Times New Roman" panose="02020603050405020304" pitchFamily="18" charset="0"/>
              </a:rPr>
              <a:t>Pavani</a:t>
            </a:r>
            <a:endParaRPr lang="en-US" sz="2000" b="1" dirty="0" smtClean="0">
              <a:solidFill>
                <a:schemeClr val="tx2">
                  <a:lumMod val="50000"/>
                </a:schemeClr>
              </a:solidFill>
              <a:latin typeface="Times New Roman" panose="02020603050405020304" pitchFamily="18" charset="0"/>
              <a:cs typeface="Times New Roman" panose="02020603050405020304" pitchFamily="18" charset="0"/>
            </a:endParaRPr>
          </a:p>
          <a:p>
            <a:r>
              <a:rPr lang="en-US" sz="2000" b="1" dirty="0" err="1" smtClean="0">
                <a:solidFill>
                  <a:schemeClr val="tx2">
                    <a:lumMod val="50000"/>
                  </a:schemeClr>
                </a:solidFill>
                <a:latin typeface="Times New Roman" panose="02020603050405020304" pitchFamily="18" charset="0"/>
                <a:cs typeface="Times New Roman" panose="02020603050405020304" pitchFamily="18" charset="0"/>
              </a:rPr>
              <a:t>Vanaja</a:t>
            </a:r>
            <a:endParaRPr lang="en-US" sz="2000" b="1" dirty="0" smtClean="0">
              <a:solidFill>
                <a:schemeClr val="tx2">
                  <a:lumMod val="50000"/>
                </a:schemeClr>
              </a:solidFill>
              <a:latin typeface="Times New Roman" panose="02020603050405020304" pitchFamily="18" charset="0"/>
              <a:cs typeface="Times New Roman" panose="02020603050405020304" pitchFamily="18" charset="0"/>
            </a:endParaRPr>
          </a:p>
          <a:p>
            <a:r>
              <a:rPr lang="en-US" sz="2000" b="1" dirty="0" err="1" smtClean="0">
                <a:solidFill>
                  <a:schemeClr val="tx2">
                    <a:lumMod val="50000"/>
                  </a:schemeClr>
                </a:solidFill>
                <a:latin typeface="Times New Roman" panose="02020603050405020304" pitchFamily="18" charset="0"/>
                <a:cs typeface="Times New Roman" panose="02020603050405020304" pitchFamily="18" charset="0"/>
              </a:rPr>
              <a:t>Vaibhav</a:t>
            </a:r>
            <a:endParaRPr lang="en-US" sz="2000" b="1" dirty="0" smtClean="0">
              <a:solidFill>
                <a:schemeClr val="tx2">
                  <a:lumMod val="50000"/>
                </a:schemeClr>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518984" y="2928551"/>
            <a:ext cx="4312508" cy="738664"/>
          </a:xfrm>
          <a:prstGeom prst="rect">
            <a:avLst/>
          </a:prstGeom>
          <a:noFill/>
        </p:spPr>
        <p:txBody>
          <a:bodyPr wrap="square" rtlCol="0">
            <a:spAutoFit/>
          </a:bodyPr>
          <a:lstStyle/>
          <a:p>
            <a:r>
              <a:rPr lang="en-US" sz="2800" b="1" dirty="0">
                <a:solidFill>
                  <a:schemeClr val="tx2">
                    <a:lumMod val="50000"/>
                  </a:schemeClr>
                </a:solidFill>
                <a:latin typeface="Times New Roman" panose="02020603050405020304" pitchFamily="18" charset="0"/>
                <a:cs typeface="Times New Roman" panose="02020603050405020304" pitchFamily="18" charset="0"/>
              </a:rPr>
              <a:t>GROUP- 4</a:t>
            </a:r>
          </a:p>
          <a:p>
            <a:endParaRPr lang="en-US" sz="1400" dirty="0" err="1" smtClean="0">
              <a:solidFill>
                <a:schemeClr val="tx2">
                  <a:lumMod val="50000"/>
                </a:schemeClr>
              </a:solidFill>
            </a:endParaRPr>
          </a:p>
        </p:txBody>
      </p:sp>
    </p:spTree>
    <p:extLst>
      <p:ext uri="{BB962C8B-B14F-4D97-AF65-F5344CB8AC3E}">
        <p14:creationId xmlns:p14="http://schemas.microsoft.com/office/powerpoint/2010/main" val="372509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035089"/>
            <a:ext cx="5588533" cy="721365"/>
          </a:xfrm>
        </p:spPr>
        <p:txBody>
          <a:bodyPr/>
          <a:lstStyle/>
          <a:p>
            <a:r>
              <a:rPr lang="en-US" b="1" dirty="0" smtClean="0">
                <a:latin typeface="Times New Roman" panose="02020603050405020304" pitchFamily="18" charset="0"/>
                <a:cs typeface="Times New Roman" panose="02020603050405020304" pitchFamily="18" charset="0"/>
              </a:rPr>
              <a:t>Windows &amp; Linux </a:t>
            </a:r>
            <a:r>
              <a:rPr lang="en-US" b="1" dirty="0" smtClean="0">
                <a:latin typeface="Times New Roman" panose="02020603050405020304" pitchFamily="18" charset="0"/>
                <a:cs typeface="Times New Roman" panose="02020603050405020304" pitchFamily="18" charset="0"/>
              </a:rPr>
              <a:t>Fundamentals</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10320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Window Kernel </a:t>
            </a:r>
            <a:r>
              <a:rPr lang="en-US" b="1" dirty="0" smtClean="0">
                <a:solidFill>
                  <a:srgbClr val="0070C0"/>
                </a:solidFill>
                <a:latin typeface="Times New Roman" panose="02020603050405020304" pitchFamily="18" charset="0"/>
                <a:cs typeface="Times New Roman" panose="02020603050405020304" pitchFamily="18" charset="0"/>
              </a:rPr>
              <a:t>Architecture</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23" y="1535722"/>
            <a:ext cx="11828585" cy="4712677"/>
          </a:xfrm>
          <a:prstGeom prst="rect">
            <a:avLst/>
          </a:prstGeom>
        </p:spPr>
      </p:pic>
    </p:spTree>
    <p:extLst>
      <p:ext uri="{BB962C8B-B14F-4D97-AF65-F5344CB8AC3E}">
        <p14:creationId xmlns:p14="http://schemas.microsoft.com/office/powerpoint/2010/main" val="31830345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Linux Kernel </a:t>
            </a:r>
            <a:r>
              <a:rPr lang="en-US" b="1" dirty="0" smtClean="0">
                <a:solidFill>
                  <a:srgbClr val="0070C0"/>
                </a:solidFill>
                <a:latin typeface="Times New Roman" panose="02020603050405020304" pitchFamily="18" charset="0"/>
                <a:cs typeface="Times New Roman" panose="02020603050405020304" pitchFamily="18" charset="0"/>
              </a:rPr>
              <a:t>Subsystem</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5784" y="1219200"/>
            <a:ext cx="10527323" cy="4607719"/>
          </a:xfrm>
        </p:spPr>
      </p:pic>
    </p:spTree>
    <p:extLst>
      <p:ext uri="{BB962C8B-B14F-4D97-AF65-F5344CB8AC3E}">
        <p14:creationId xmlns:p14="http://schemas.microsoft.com/office/powerpoint/2010/main" val="24538945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Window Booting </a:t>
            </a:r>
            <a:r>
              <a:rPr lang="en-US" b="1" dirty="0" smtClean="0">
                <a:solidFill>
                  <a:srgbClr val="0070C0"/>
                </a:solidFill>
                <a:latin typeface="Times New Roman" panose="02020603050405020304" pitchFamily="18" charset="0"/>
                <a:cs typeface="Times New Roman" panose="02020603050405020304" pitchFamily="18" charset="0"/>
              </a:rPr>
              <a:t>Process</a:t>
            </a: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1"/>
          </p:nvPr>
        </p:nvSpPr>
        <p:spPr/>
        <p:txBody>
          <a:bodyPr/>
          <a:lstStyle/>
          <a:p>
            <a:r>
              <a:rPr lang="en-US" dirty="0" smtClean="0"/>
              <a:t>Flow of booting process.</a:t>
            </a:r>
            <a:endParaRPr lang="en-US" dirty="0"/>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5415" y="2379785"/>
            <a:ext cx="9624647" cy="3727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35091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Linux Booting </a:t>
            </a:r>
            <a:r>
              <a:rPr lang="en-US" b="1" dirty="0" smtClean="0">
                <a:solidFill>
                  <a:srgbClr val="0070C0"/>
                </a:solidFill>
                <a:latin typeface="Times New Roman" panose="02020603050405020304" pitchFamily="18" charset="0"/>
                <a:cs typeface="Times New Roman" panose="02020603050405020304" pitchFamily="18" charset="0"/>
              </a:rPr>
              <a:t>Process</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1331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08031" y="1746739"/>
            <a:ext cx="6518030" cy="4021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5427784" y="3669323"/>
            <a:ext cx="3821723" cy="175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Tree>
    <p:extLst>
      <p:ext uri="{BB962C8B-B14F-4D97-AF65-F5344CB8AC3E}">
        <p14:creationId xmlns:p14="http://schemas.microsoft.com/office/powerpoint/2010/main" val="1157706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File System</a:t>
            </a: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1"/>
          </p:nvPr>
        </p:nvSpPr>
        <p:spPr/>
        <p:txBody>
          <a:bodyPr/>
          <a:lstStyle/>
          <a:p>
            <a:r>
              <a:rPr lang="en-US" sz="2000" b="0" dirty="0">
                <a:solidFill>
                  <a:schemeClr val="tx1"/>
                </a:solidFill>
                <a:latin typeface="Times New Roman" panose="02020603050405020304" pitchFamily="18" charset="0"/>
                <a:cs typeface="Times New Roman" panose="02020603050405020304" pitchFamily="18" charset="0"/>
              </a:rPr>
              <a:t>A filesystem is the methods and data structures that an operating system uses to keep track of files on a disk or partition; that is, the way the files are organized on the disk..</a:t>
            </a:r>
          </a:p>
        </p:txBody>
      </p:sp>
      <p:pic>
        <p:nvPicPr>
          <p:cNvPr id="13314" name="Picture 2" descr="C:\Users\pvallepu\AppData\Local\Microsoft\Windows\Temporary Internet Files\Content.Outlook\WHZ1Z6KR\linux_filesystem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73" y="2292823"/>
            <a:ext cx="3753136" cy="3944203"/>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C:\Users\pvallepu\AppData\Local\Microsoft\Windows\Temporary Internet Files\Content.Outlook\WHZ1Z6KR\p2.jpg"/>
          <p:cNvPicPr>
            <a:picLocks noChangeAspect="1" noChangeArrowheads="1"/>
          </p:cNvPicPr>
          <p:nvPr/>
        </p:nvPicPr>
        <p:blipFill rotWithShape="1">
          <a:blip r:embed="rId3">
            <a:extLst>
              <a:ext uri="{28A0092B-C50C-407E-A947-70E740481C1C}">
                <a14:useLocalDpi xmlns:a14="http://schemas.microsoft.com/office/drawing/2010/main" val="0"/>
              </a:ext>
            </a:extLst>
          </a:blip>
          <a:srcRect l="23904" t="-10869" r="20877" b="-4711"/>
          <a:stretch/>
        </p:blipFill>
        <p:spPr bwMode="auto">
          <a:xfrm>
            <a:off x="4271750" y="2347413"/>
            <a:ext cx="3152634"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descr="C:\Users\pvallepu\Desktop\windfile.gif"/>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1" t="-1" r="26717" b="-5702"/>
          <a:stretch/>
        </p:blipFill>
        <p:spPr bwMode="auto">
          <a:xfrm>
            <a:off x="7751927" y="2593074"/>
            <a:ext cx="3964779" cy="3319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78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additive="base">
                                        <p:cTn id="7" dur="500" fill="hold"/>
                                        <p:tgtEl>
                                          <p:spTgt spid="13315"/>
                                        </p:tgtEl>
                                        <p:attrNameLst>
                                          <p:attrName>ppt_x</p:attrName>
                                        </p:attrNameLst>
                                      </p:cBhvr>
                                      <p:tavLst>
                                        <p:tav tm="0">
                                          <p:val>
                                            <p:strVal val="#ppt_x"/>
                                          </p:val>
                                        </p:tav>
                                        <p:tav tm="100000">
                                          <p:val>
                                            <p:strVal val="#ppt_x"/>
                                          </p:val>
                                        </p:tav>
                                      </p:tavLst>
                                    </p:anim>
                                    <p:anim calcmode="lin" valueType="num">
                                      <p:cBhvr additive="base">
                                        <p:cTn id="8" dur="500" fill="hold"/>
                                        <p:tgtEl>
                                          <p:spTgt spid="133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314"/>
                                        </p:tgtEl>
                                        <p:attrNameLst>
                                          <p:attrName>style.visibility</p:attrName>
                                        </p:attrNameLst>
                                      </p:cBhvr>
                                      <p:to>
                                        <p:strVal val="visible"/>
                                      </p:to>
                                    </p:set>
                                    <p:anim calcmode="lin" valueType="num">
                                      <p:cBhvr additive="base">
                                        <p:cTn id="13" dur="500" fill="hold"/>
                                        <p:tgtEl>
                                          <p:spTgt spid="13314"/>
                                        </p:tgtEl>
                                        <p:attrNameLst>
                                          <p:attrName>ppt_x</p:attrName>
                                        </p:attrNameLst>
                                      </p:cBhvr>
                                      <p:tavLst>
                                        <p:tav tm="0">
                                          <p:val>
                                            <p:strVal val="#ppt_x"/>
                                          </p:val>
                                        </p:tav>
                                        <p:tav tm="100000">
                                          <p:val>
                                            <p:strVal val="#ppt_x"/>
                                          </p:val>
                                        </p:tav>
                                      </p:tavLst>
                                    </p:anim>
                                    <p:anim calcmode="lin" valueType="num">
                                      <p:cBhvr additive="base">
                                        <p:cTn id="14" dur="500" fill="hold"/>
                                        <p:tgtEl>
                                          <p:spTgt spid="133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317"/>
                                        </p:tgtEl>
                                        <p:attrNameLst>
                                          <p:attrName>style.visibility</p:attrName>
                                        </p:attrNameLst>
                                      </p:cBhvr>
                                      <p:to>
                                        <p:strVal val="visible"/>
                                      </p:to>
                                    </p:set>
                                    <p:anim calcmode="lin" valueType="num">
                                      <p:cBhvr additive="base">
                                        <p:cTn id="19" dur="500" fill="hold"/>
                                        <p:tgtEl>
                                          <p:spTgt spid="13317"/>
                                        </p:tgtEl>
                                        <p:attrNameLst>
                                          <p:attrName>ppt_x</p:attrName>
                                        </p:attrNameLst>
                                      </p:cBhvr>
                                      <p:tavLst>
                                        <p:tav tm="0">
                                          <p:val>
                                            <p:strVal val="#ppt_x"/>
                                          </p:val>
                                        </p:tav>
                                        <p:tav tm="100000">
                                          <p:val>
                                            <p:strVal val="#ppt_x"/>
                                          </p:val>
                                        </p:tav>
                                      </p:tavLst>
                                    </p:anim>
                                    <p:anim calcmode="lin" valueType="num">
                                      <p:cBhvr additive="base">
                                        <p:cTn id="20" dur="500" fill="hold"/>
                                        <p:tgtEl>
                                          <p:spTgt spid="133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Windows File System</a:t>
            </a: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1"/>
          </p:nvPr>
        </p:nvSpPr>
        <p:spPr>
          <a:xfrm>
            <a:off x="655090" y="1553519"/>
            <a:ext cx="11813715" cy="643612"/>
          </a:xfrm>
        </p:spPr>
        <p:txBody>
          <a:bodyPr/>
          <a:lstStyle/>
          <a:p>
            <a:r>
              <a:rPr lang="en-US" dirty="0" smtClean="0">
                <a:latin typeface="Times New Roman" panose="02020603050405020304" pitchFamily="18" charset="0"/>
                <a:cs typeface="Times New Roman" panose="02020603050405020304" pitchFamily="18" charset="0"/>
              </a:rPr>
              <a:t>Types of File System </a:t>
            </a:r>
            <a:r>
              <a:rPr lang="en-US" dirty="0" smtClean="0"/>
              <a:t>:</a:t>
            </a:r>
            <a:endParaRPr lang="en-US" dirty="0"/>
          </a:p>
        </p:txBody>
      </p:sp>
      <p:pic>
        <p:nvPicPr>
          <p:cNvPr id="1433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82322" y="4584410"/>
            <a:ext cx="6645216" cy="1713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rot="10800000" flipH="1" flipV="1">
            <a:off x="1793625" y="2737606"/>
            <a:ext cx="1473958" cy="1109817"/>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rPr>
              <a:t>BOOT SECTOR</a:t>
            </a:r>
          </a:p>
        </p:txBody>
      </p:sp>
      <p:sp>
        <p:nvSpPr>
          <p:cNvPr id="9" name="Rectangle 8"/>
          <p:cNvSpPr/>
          <p:nvPr/>
        </p:nvSpPr>
        <p:spPr>
          <a:xfrm>
            <a:off x="3267583" y="2737607"/>
            <a:ext cx="1996225" cy="1109817"/>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rPr>
              <a:t>RESERVEDSECTOR</a:t>
            </a:r>
          </a:p>
        </p:txBody>
      </p:sp>
      <p:sp>
        <p:nvSpPr>
          <p:cNvPr id="10" name="Rectangle 9"/>
          <p:cNvSpPr/>
          <p:nvPr/>
        </p:nvSpPr>
        <p:spPr>
          <a:xfrm>
            <a:off x="5263808" y="2737609"/>
            <a:ext cx="1300766" cy="1109817"/>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rPr>
              <a:t>FAT 1</a:t>
            </a:r>
          </a:p>
        </p:txBody>
      </p:sp>
      <p:sp>
        <p:nvSpPr>
          <p:cNvPr id="11" name="Rectangle 10"/>
          <p:cNvSpPr/>
          <p:nvPr/>
        </p:nvSpPr>
        <p:spPr>
          <a:xfrm>
            <a:off x="6564574" y="2737609"/>
            <a:ext cx="941696" cy="1109817"/>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rPr>
              <a:t>FAT2</a:t>
            </a:r>
          </a:p>
        </p:txBody>
      </p:sp>
      <p:sp>
        <p:nvSpPr>
          <p:cNvPr id="12" name="Rectangle 11"/>
          <p:cNvSpPr/>
          <p:nvPr/>
        </p:nvSpPr>
        <p:spPr>
          <a:xfrm>
            <a:off x="7506270" y="2737608"/>
            <a:ext cx="1433015" cy="1109817"/>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rPr>
              <a:t>ROOT</a:t>
            </a:r>
          </a:p>
          <a:p>
            <a:pPr algn="ctr"/>
            <a:r>
              <a:rPr lang="en-US" sz="2400" dirty="0" smtClean="0">
                <a:solidFill>
                  <a:schemeClr val="tx2">
                    <a:lumMod val="50000"/>
                  </a:schemeClr>
                </a:solidFill>
              </a:rPr>
              <a:t>FOLDER</a:t>
            </a:r>
          </a:p>
        </p:txBody>
      </p:sp>
      <p:sp>
        <p:nvSpPr>
          <p:cNvPr id="13" name="Rectangle 12"/>
          <p:cNvSpPr/>
          <p:nvPr/>
        </p:nvSpPr>
        <p:spPr>
          <a:xfrm>
            <a:off x="8939285" y="2737609"/>
            <a:ext cx="1431702" cy="1109817"/>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rPr>
              <a:t>OTHER FOLDER </a:t>
            </a:r>
          </a:p>
        </p:txBody>
      </p:sp>
      <p:sp>
        <p:nvSpPr>
          <p:cNvPr id="6" name="TextBox 5"/>
          <p:cNvSpPr txBox="1"/>
          <p:nvPr/>
        </p:nvSpPr>
        <p:spPr>
          <a:xfrm>
            <a:off x="736978" y="4159026"/>
            <a:ext cx="1650855" cy="400110"/>
          </a:xfrm>
          <a:prstGeom prst="rect">
            <a:avLst/>
          </a:prstGeom>
          <a:noFill/>
        </p:spPr>
        <p:txBody>
          <a:bodyPr wrap="square" rtlCol="0">
            <a:spAutoFit/>
          </a:bodyPr>
          <a:lstStyle/>
          <a:p>
            <a:r>
              <a:rPr lang="en-US" sz="2000" b="1" dirty="0" smtClean="0">
                <a:solidFill>
                  <a:srgbClr val="C00000"/>
                </a:solidFill>
                <a:latin typeface="Times New Roman" panose="02020603050405020304" pitchFamily="18" charset="0"/>
                <a:cs typeface="Times New Roman" panose="02020603050405020304" pitchFamily="18" charset="0"/>
              </a:rPr>
              <a:t>NTFS</a:t>
            </a:r>
          </a:p>
        </p:txBody>
      </p:sp>
      <p:sp>
        <p:nvSpPr>
          <p:cNvPr id="14" name="TextBox 13"/>
          <p:cNvSpPr txBox="1"/>
          <p:nvPr/>
        </p:nvSpPr>
        <p:spPr>
          <a:xfrm>
            <a:off x="736978" y="1932259"/>
            <a:ext cx="2091279" cy="707886"/>
          </a:xfrm>
          <a:prstGeom prst="rect">
            <a:avLst/>
          </a:prstGeom>
          <a:noFill/>
        </p:spPr>
        <p:txBody>
          <a:bodyPr wrap="square" rtlCol="0">
            <a:spAutoFit/>
          </a:bodyPr>
          <a:lstStyle/>
          <a:p>
            <a:endParaRPr lang="en-US" sz="2000" b="1" dirty="0" smtClean="0">
              <a:solidFill>
                <a:srgbClr val="C00000"/>
              </a:solidFill>
              <a:latin typeface="Times New Roman" panose="02020603050405020304" pitchFamily="18" charset="0"/>
              <a:cs typeface="Times New Roman" panose="02020603050405020304" pitchFamily="18" charset="0"/>
            </a:endParaRPr>
          </a:p>
          <a:p>
            <a:r>
              <a:rPr lang="en-US" sz="2000" b="1" dirty="0" smtClean="0">
                <a:solidFill>
                  <a:srgbClr val="C00000"/>
                </a:solidFill>
                <a:latin typeface="Times New Roman" panose="02020603050405020304" pitchFamily="18" charset="0"/>
                <a:cs typeface="Times New Roman" panose="02020603050405020304" pitchFamily="18" charset="0"/>
              </a:rPr>
              <a:t>FAT</a:t>
            </a:r>
          </a:p>
        </p:txBody>
      </p:sp>
    </p:spTree>
    <p:extLst>
      <p:ext uri="{BB962C8B-B14F-4D97-AF65-F5344CB8AC3E}">
        <p14:creationId xmlns:p14="http://schemas.microsoft.com/office/powerpoint/2010/main" val="18097588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LINUX File System</a:t>
            </a: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Minix Fs</a:t>
            </a:r>
          </a:p>
          <a:p>
            <a:pPr marL="0" indent="0">
              <a:buNone/>
            </a:pP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EXT</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EXT2</a:t>
            </a:r>
          </a:p>
          <a:p>
            <a:pPr marL="0" indent="0">
              <a:buNone/>
            </a:pP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EXT3(Journaling )</a:t>
            </a:r>
          </a:p>
          <a:p>
            <a:pPr marL="0" indent="0">
              <a:buNone/>
            </a:pP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EXT4</a:t>
            </a:r>
          </a:p>
          <a:p>
            <a:endParaRPr lang="en-US" dirty="0"/>
          </a:p>
        </p:txBody>
      </p:sp>
      <p:sp>
        <p:nvSpPr>
          <p:cNvPr id="4" name="Text Placeholder 3"/>
          <p:cNvSpPr>
            <a:spLocks noGrp="1"/>
          </p:cNvSpPr>
          <p:nvPr>
            <p:ph type="body" sz="quarter" idx="11"/>
          </p:nvPr>
        </p:nvSpPr>
        <p:spPr>
          <a:xfrm>
            <a:off x="1" y="1495447"/>
            <a:ext cx="12211858" cy="643612"/>
          </a:xfrm>
        </p:spPr>
        <p:txBody>
          <a:bodyPr/>
          <a:lstStyle/>
          <a:p>
            <a:r>
              <a:rPr lang="en-US" dirty="0" smtClean="0">
                <a:latin typeface="Times New Roman" panose="02020603050405020304" pitchFamily="18" charset="0"/>
                <a:cs typeface="Times New Roman" panose="02020603050405020304" pitchFamily="18" charset="0"/>
              </a:rPr>
              <a:t>      Types </a:t>
            </a:r>
            <a:r>
              <a:rPr lang="en-US" dirty="0" smtClean="0">
                <a:latin typeface="Times New Roman" panose="02020603050405020304" pitchFamily="18" charset="0"/>
                <a:cs typeface="Times New Roman" panose="02020603050405020304" pitchFamily="18" charset="0"/>
              </a:rPr>
              <a:t>of FS </a:t>
            </a:r>
            <a:endParaRPr lang="en-US" dirty="0">
              <a:latin typeface="Times New Roman" panose="02020603050405020304" pitchFamily="18" charset="0"/>
              <a:cs typeface="Times New Roman" panose="02020603050405020304" pitchFamily="18" charset="0"/>
            </a:endParaRPr>
          </a:p>
        </p:txBody>
      </p:sp>
      <p:sp>
        <p:nvSpPr>
          <p:cNvPr id="5" name="AutoShape 2" descr="Image result for difference between ext2 ext3 and ext4 file system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difference between ext2 ext3 and ext4 file system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Image result for difference between ext2 ext3 and ext4 file system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Image result for difference between ext2 ext3 and ext4 file system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 name="Straight Arrow Connector 9"/>
          <p:cNvCxnSpPr/>
          <p:nvPr/>
        </p:nvCxnSpPr>
        <p:spPr>
          <a:xfrm flipV="1">
            <a:off x="2907323" y="4312693"/>
            <a:ext cx="1105119" cy="188969"/>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907323" y="4501662"/>
            <a:ext cx="1105119" cy="329645"/>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907323" y="4501662"/>
            <a:ext cx="914050" cy="910697"/>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012442" y="3822402"/>
            <a:ext cx="2848708" cy="461665"/>
          </a:xfrm>
          <a:prstGeom prst="rect">
            <a:avLst/>
          </a:prstGeom>
          <a:noFill/>
        </p:spPr>
        <p:txBody>
          <a:bodyPr wrap="square" rtlCol="0">
            <a:spAutoFit/>
          </a:bodyPr>
          <a:lstStyle/>
          <a:p>
            <a:r>
              <a:rPr lang="en-US" sz="2400" b="1" dirty="0">
                <a:solidFill>
                  <a:schemeClr val="accent3">
                    <a:lumMod val="75000"/>
                  </a:schemeClr>
                </a:solidFill>
                <a:latin typeface="Times New Roman" panose="02020603050405020304" pitchFamily="18" charset="0"/>
                <a:cs typeface="Times New Roman" panose="02020603050405020304" pitchFamily="18" charset="0"/>
              </a:rPr>
              <a:t>J</a:t>
            </a:r>
            <a:r>
              <a:rPr lang="en-US" sz="2400" b="1" dirty="0" smtClean="0">
                <a:solidFill>
                  <a:schemeClr val="accent3">
                    <a:lumMod val="75000"/>
                  </a:schemeClr>
                </a:solidFill>
                <a:latin typeface="Times New Roman" panose="02020603050405020304" pitchFamily="18" charset="0"/>
                <a:cs typeface="Times New Roman" panose="02020603050405020304" pitchFamily="18" charset="0"/>
              </a:rPr>
              <a:t>ournal</a:t>
            </a:r>
          </a:p>
        </p:txBody>
      </p:sp>
      <p:sp>
        <p:nvSpPr>
          <p:cNvPr id="20" name="TextBox 19"/>
          <p:cNvSpPr txBox="1"/>
          <p:nvPr/>
        </p:nvSpPr>
        <p:spPr>
          <a:xfrm>
            <a:off x="4012442" y="4593510"/>
            <a:ext cx="3247292" cy="461665"/>
          </a:xfrm>
          <a:prstGeom prst="rect">
            <a:avLst/>
          </a:prstGeom>
          <a:noFill/>
        </p:spPr>
        <p:txBody>
          <a:bodyPr wrap="square" rtlCol="0">
            <a:spAutoFit/>
          </a:bodyPr>
          <a:lstStyle/>
          <a:p>
            <a:r>
              <a:rPr lang="en-US" sz="2400" b="1" dirty="0" smtClean="0">
                <a:solidFill>
                  <a:schemeClr val="accent3">
                    <a:lumMod val="75000"/>
                  </a:schemeClr>
                </a:solidFill>
                <a:latin typeface="Times New Roman" panose="02020603050405020304" pitchFamily="18" charset="0"/>
                <a:cs typeface="Times New Roman" panose="02020603050405020304" pitchFamily="18" charset="0"/>
              </a:rPr>
              <a:t>Ordered</a:t>
            </a:r>
          </a:p>
        </p:txBody>
      </p:sp>
      <p:sp>
        <p:nvSpPr>
          <p:cNvPr id="21" name="TextBox 20"/>
          <p:cNvSpPr txBox="1"/>
          <p:nvPr/>
        </p:nvSpPr>
        <p:spPr>
          <a:xfrm>
            <a:off x="3821373" y="5201841"/>
            <a:ext cx="2810546" cy="461665"/>
          </a:xfrm>
          <a:prstGeom prst="rect">
            <a:avLst/>
          </a:prstGeom>
          <a:noFill/>
        </p:spPr>
        <p:txBody>
          <a:bodyPr wrap="square" rtlCol="0">
            <a:spAutoFit/>
          </a:bodyPr>
          <a:lstStyle/>
          <a:p>
            <a:r>
              <a:rPr lang="en-US" sz="2400" b="1" dirty="0" smtClean="0">
                <a:solidFill>
                  <a:schemeClr val="accent3">
                    <a:lumMod val="75000"/>
                  </a:schemeClr>
                </a:solidFill>
                <a:latin typeface="Times New Roman" panose="02020603050405020304" pitchFamily="18" charset="0"/>
                <a:cs typeface="Times New Roman" panose="02020603050405020304" pitchFamily="18" charset="0"/>
              </a:rPr>
              <a:t>Write Back</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8186" y="1337481"/>
            <a:ext cx="9673814" cy="2484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972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1000"/>
                                        <p:tgtEl>
                                          <p:spTgt spid="16386"/>
                                        </p:tgtEl>
                                      </p:cBhvr>
                                    </p:animEffect>
                                    <p:anim calcmode="lin" valueType="num">
                                      <p:cBhvr>
                                        <p:cTn id="8" dur="1000" fill="hold"/>
                                        <p:tgtEl>
                                          <p:spTgt spid="16386"/>
                                        </p:tgtEl>
                                        <p:attrNameLst>
                                          <p:attrName>ppt_x</p:attrName>
                                        </p:attrNameLst>
                                      </p:cBhvr>
                                      <p:tavLst>
                                        <p:tav tm="0">
                                          <p:val>
                                            <p:strVal val="#ppt_x"/>
                                          </p:val>
                                        </p:tav>
                                        <p:tav tm="100000">
                                          <p:val>
                                            <p:strVal val="#ppt_x"/>
                                          </p:val>
                                        </p:tav>
                                      </p:tavLst>
                                    </p:anim>
                                    <p:anim calcmode="lin" valueType="num">
                                      <p:cBhvr>
                                        <p:cTn id="9" dur="1000" fill="hold"/>
                                        <p:tgtEl>
                                          <p:spTgt spid="163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Memory Management</a:t>
            </a: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sz="2000" dirty="0">
                <a:latin typeface="Times New Roman" panose="02020603050405020304" pitchFamily="18" charset="0"/>
                <a:cs typeface="Times New Roman" panose="02020603050405020304" pitchFamily="18" charset="0"/>
              </a:rPr>
              <a:t>Logical and physical Address</a:t>
            </a:r>
          </a:p>
          <a:p>
            <a:r>
              <a:rPr lang="en-US" sz="2000" dirty="0">
                <a:latin typeface="Times New Roman" panose="02020603050405020304" pitchFamily="18" charset="0"/>
                <a:cs typeface="Times New Roman" panose="02020603050405020304" pitchFamily="18" charset="0"/>
              </a:rPr>
              <a:t>Memory Management Unit</a:t>
            </a:r>
          </a:p>
          <a:p>
            <a:r>
              <a:rPr lang="en-US" sz="2000" dirty="0" smtClean="0">
                <a:latin typeface="Times New Roman" panose="02020603050405020304" pitchFamily="18" charset="0"/>
                <a:cs typeface="Times New Roman" panose="02020603050405020304" pitchFamily="18" charset="0"/>
              </a:rPr>
              <a:t>Paging</a:t>
            </a:r>
          </a:p>
          <a:p>
            <a:r>
              <a:rPr lang="en-US" sz="2000" dirty="0">
                <a:latin typeface="Times New Roman" panose="02020603050405020304" pitchFamily="18" charset="0"/>
                <a:cs typeface="Times New Roman" panose="02020603050405020304" pitchFamily="18" charset="0"/>
              </a:rPr>
              <a:t>Address Translation </a:t>
            </a:r>
            <a:r>
              <a:rPr lang="en-US" sz="2000" dirty="0" smtClean="0">
                <a:latin typeface="Times New Roman" panose="02020603050405020304" pitchFamily="18" charset="0"/>
                <a:cs typeface="Times New Roman" panose="02020603050405020304" pitchFamily="18" charset="0"/>
              </a:rPr>
              <a:t>scheme</a:t>
            </a:r>
          </a:p>
          <a:p>
            <a:r>
              <a:rPr lang="en-US" sz="2000" dirty="0">
                <a:latin typeface="Times New Roman" panose="02020603050405020304" pitchFamily="18" charset="0"/>
                <a:cs typeface="Times New Roman" panose="02020603050405020304" pitchFamily="18" charset="0"/>
              </a:rPr>
              <a:t>Memory </a:t>
            </a:r>
            <a:r>
              <a:rPr lang="en-US" sz="2000" dirty="0" smtClean="0">
                <a:latin typeface="Times New Roman" panose="02020603050405020304" pitchFamily="18" charset="0"/>
                <a:cs typeface="Times New Roman" panose="02020603050405020304" pitchFamily="18" charset="0"/>
              </a:rPr>
              <a:t>Protection</a:t>
            </a:r>
          </a:p>
          <a:p>
            <a:r>
              <a:rPr lang="en-US" sz="2000" dirty="0">
                <a:latin typeface="Times New Roman" panose="02020603050405020304" pitchFamily="18" charset="0"/>
                <a:cs typeface="Times New Roman" panose="02020603050405020304" pitchFamily="18" charset="0"/>
              </a:rPr>
              <a:t>Virtual </a:t>
            </a:r>
            <a:r>
              <a:rPr lang="en-US" sz="2000" dirty="0" smtClean="0">
                <a:latin typeface="Times New Roman" panose="02020603050405020304" pitchFamily="18" charset="0"/>
                <a:cs typeface="Times New Roman" panose="02020603050405020304" pitchFamily="18" charset="0"/>
              </a:rPr>
              <a:t>Memory</a:t>
            </a:r>
          </a:p>
          <a:p>
            <a:pPr marL="0" indent="0">
              <a:buNone/>
            </a:pPr>
            <a:endParaRPr lang="en-US" dirty="0"/>
          </a:p>
        </p:txBody>
      </p:sp>
      <p:sp>
        <p:nvSpPr>
          <p:cNvPr id="4" name="Text Placeholder 3"/>
          <p:cNvSpPr>
            <a:spLocks noGrp="1"/>
          </p:cNvSpPr>
          <p:nvPr>
            <p:ph type="body" sz="quarter" idx="11"/>
          </p:nvPr>
        </p:nvSpPr>
        <p:spPr/>
        <p:txBody>
          <a:bodyPr/>
          <a:lstStyle/>
          <a:p>
            <a:r>
              <a:rPr lang="en-US" sz="2400" dirty="0" smtClean="0">
                <a:latin typeface="Times New Roman" panose="02020603050405020304" pitchFamily="18" charset="0"/>
                <a:cs typeface="Times New Roman" panose="02020603050405020304" pitchFamily="18" charset="0"/>
              </a:rPr>
              <a:t>Terms </a:t>
            </a:r>
            <a:r>
              <a:rPr lang="en-US" sz="2400" dirty="0">
                <a:latin typeface="Times New Roman" panose="02020603050405020304" pitchFamily="18" charset="0"/>
                <a:cs typeface="Times New Roman" panose="02020603050405020304" pitchFamily="18" charset="0"/>
              </a:rPr>
              <a:t>and Concepts</a:t>
            </a:r>
          </a:p>
          <a:p>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892" y="2256644"/>
            <a:ext cx="6381750" cy="319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718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Memory Management</a:t>
            </a:r>
            <a:endParaRPr lang="en-US" dirty="0">
              <a:solidFill>
                <a:srgbClr val="0070C0"/>
              </a:solidFill>
            </a:endParaRPr>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47916" y="1296536"/>
            <a:ext cx="9075762" cy="5131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22830" y="1569492"/>
            <a:ext cx="2845331" cy="461665"/>
          </a:xfrm>
          <a:prstGeom prst="rect">
            <a:avLst/>
          </a:prstGeom>
          <a:noFill/>
        </p:spPr>
        <p:txBody>
          <a:bodyPr wrap="none" rtlCol="0">
            <a:spAutoFit/>
          </a:bodyPr>
          <a:lstStyle/>
          <a:p>
            <a:r>
              <a:rPr lang="en-US" sz="2400" b="1" dirty="0">
                <a:solidFill>
                  <a:schemeClr val="accent2"/>
                </a:solidFill>
                <a:latin typeface="Times New Roman" panose="02020603050405020304" pitchFamily="18" charset="0"/>
                <a:cs typeface="Times New Roman" panose="02020603050405020304" pitchFamily="18" charset="0"/>
              </a:rPr>
              <a:t>Address Translation</a:t>
            </a:r>
            <a:endParaRPr lang="en-US" sz="2400" b="1" dirty="0" smtClean="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160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726170"/>
            <a:ext cx="5588533" cy="721365"/>
          </a:xfrm>
        </p:spPr>
        <p:txBody>
          <a:bodyPr/>
          <a:lstStyle/>
          <a:p>
            <a:r>
              <a:rPr lang="en-US" b="1" dirty="0" smtClean="0">
                <a:latin typeface="Times New Roman" panose="02020603050405020304" pitchFamily="18" charset="0"/>
                <a:cs typeface="Times New Roman" panose="02020603050405020304" pitchFamily="18" charset="0"/>
              </a:rPr>
              <a:t>Hardware Fundamentals</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87504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Memory Management</a:t>
            </a:r>
            <a:endParaRPr lang="en-US" dirty="0">
              <a:solidFill>
                <a:srgbClr val="0070C0"/>
              </a:solidFill>
            </a:endParaRPr>
          </a:p>
        </p:txBody>
      </p:sp>
      <p:pic>
        <p:nvPicPr>
          <p:cNvPr id="17412"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56848" y="1214651"/>
            <a:ext cx="8052180" cy="5117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33633" y="1521024"/>
            <a:ext cx="3325782" cy="461665"/>
          </a:xfrm>
          <a:prstGeom prst="rect">
            <a:avLst/>
          </a:prstGeom>
          <a:noFill/>
        </p:spPr>
        <p:txBody>
          <a:bodyPr wrap="none" rtlCol="0">
            <a:spAutoFit/>
          </a:bodyPr>
          <a:lstStyle/>
          <a:p>
            <a:r>
              <a:rPr lang="en-US" sz="2400" b="1" dirty="0">
                <a:solidFill>
                  <a:schemeClr val="accent2"/>
                </a:solidFill>
                <a:latin typeface="Times New Roman" panose="02020603050405020304" pitchFamily="18" charset="0"/>
                <a:cs typeface="Times New Roman" panose="02020603050405020304" pitchFamily="18" charset="0"/>
              </a:rPr>
              <a:t>Page address extensions</a:t>
            </a:r>
            <a:endParaRPr lang="en-US" sz="2400" b="1" dirty="0" smtClean="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467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412"/>
                                        </p:tgtEl>
                                        <p:attrNameLst>
                                          <p:attrName>style.visibility</p:attrName>
                                        </p:attrNameLst>
                                      </p:cBhvr>
                                      <p:to>
                                        <p:strVal val="visible"/>
                                      </p:to>
                                    </p:set>
                                    <p:anim calcmode="lin" valueType="num">
                                      <p:cBhvr additive="base">
                                        <p:cTn id="13" dur="500" fill="hold"/>
                                        <p:tgtEl>
                                          <p:spTgt spid="17412"/>
                                        </p:tgtEl>
                                        <p:attrNameLst>
                                          <p:attrName>ppt_x</p:attrName>
                                        </p:attrNameLst>
                                      </p:cBhvr>
                                      <p:tavLst>
                                        <p:tav tm="0">
                                          <p:val>
                                            <p:strVal val="#ppt_x"/>
                                          </p:val>
                                        </p:tav>
                                        <p:tav tm="100000">
                                          <p:val>
                                            <p:strVal val="#ppt_x"/>
                                          </p:val>
                                        </p:tav>
                                      </p:tavLst>
                                    </p:anim>
                                    <p:anim calcmode="lin" valueType="num">
                                      <p:cBhvr additive="base">
                                        <p:cTn id="14" dur="500" fill="hold"/>
                                        <p:tgtEl>
                                          <p:spTgt spid="17412"/>
                                        </p:tgtEl>
                                        <p:attrNameLst>
                                          <p:attrName>ppt_y</p:attrName>
                                        </p:attrNameLst>
                                      </p:cBhvr>
                                      <p:tavLst>
                                        <p:tav tm="0">
                                          <p:val>
                                            <p:strVal val="1+#ppt_h/2"/>
                                          </p:val>
                                        </p:tav>
                                        <p:tav tm="100000">
                                          <p:val>
                                            <p:strVal val="#ppt_y"/>
                                          </p:val>
                                        </p:tav>
                                      </p:tavLst>
                                    </p:anim>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Windows and Linux </a:t>
            </a: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2"/>
          </p:nvPr>
        </p:nvSpPr>
        <p:spPr/>
        <p:txBody>
          <a:bodyPr/>
          <a:lstStyle/>
          <a:p>
            <a:pPr algn="l"/>
            <a:r>
              <a:rPr lang="en-US" dirty="0" smtClean="0">
                <a:solidFill>
                  <a:schemeClr val="accent2"/>
                </a:solidFill>
                <a:latin typeface="Times New Roman" panose="02020603050405020304" pitchFamily="18" charset="0"/>
                <a:cs typeface="Times New Roman" panose="02020603050405020304" pitchFamily="18" charset="0"/>
              </a:rPr>
              <a:t>Process Management for Windows</a:t>
            </a:r>
            <a:endParaRPr lang="en-US" dirty="0">
              <a:solidFill>
                <a:schemeClr val="accent2"/>
              </a:solidFill>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sz="quarter" idx="13"/>
          </p:nvPr>
        </p:nvSpPr>
        <p:spPr/>
        <p:txBody>
          <a:bodyPr/>
          <a:lstStyle/>
          <a:p>
            <a:pPr algn="l"/>
            <a:r>
              <a:rPr lang="en-US" dirty="0" smtClean="0">
                <a:solidFill>
                  <a:schemeClr val="accent2"/>
                </a:solidFill>
                <a:latin typeface="Times New Roman" panose="02020603050405020304" pitchFamily="18" charset="0"/>
                <a:cs typeface="Times New Roman" panose="02020603050405020304" pitchFamily="18" charset="0"/>
              </a:rPr>
              <a:t>Process Management for Linux</a:t>
            </a:r>
            <a:endParaRPr lang="en-US" dirty="0">
              <a:solidFill>
                <a:schemeClr val="accent2"/>
              </a:solidFill>
              <a:latin typeface="Times New Roman" panose="02020603050405020304" pitchFamily="18" charset="0"/>
              <a:cs typeface="Times New Roman" panose="02020603050405020304" pitchFamily="18" charset="0"/>
            </a:endParaRPr>
          </a:p>
        </p:txBody>
      </p:sp>
      <p:pic>
        <p:nvPicPr>
          <p:cNvPr id="11" name="Content Placeholder 10"/>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08849" y="2148115"/>
            <a:ext cx="5583232" cy="4049485"/>
          </a:xfrm>
        </p:spPr>
      </p:pic>
      <p:sp>
        <p:nvSpPr>
          <p:cNvPr id="13" name="Content Placeholder 12"/>
          <p:cNvSpPr>
            <a:spLocks noGrp="1"/>
          </p:cNvSpPr>
          <p:nvPr>
            <p:ph sz="quarter" idx="11"/>
          </p:nvPr>
        </p:nvSpPr>
        <p:spPr/>
        <p:txBody>
          <a:bodyPr/>
          <a:lstStyle/>
          <a:p>
            <a:pPr>
              <a:buFont typeface="Wingdings" panose="05000000000000000000" pitchFamily="2" charset="2"/>
              <a:buChar char="v"/>
            </a:pPr>
            <a:r>
              <a:rPr lang="en-US" sz="2000" b="1" dirty="0" smtClean="0">
                <a:latin typeface="Times New Roman" panose="02020603050405020304" pitchFamily="18" charset="0"/>
                <a:cs typeface="Times New Roman" panose="02020603050405020304" pitchFamily="18" charset="0"/>
              </a:rPr>
              <a:t>Process  Scheduling Types </a:t>
            </a:r>
            <a:r>
              <a:rPr lang="en-US" dirty="0" smtClean="0"/>
              <a:t>:</a:t>
            </a:r>
          </a:p>
          <a:p>
            <a:pPr>
              <a:buFont typeface="Wingdings" panose="05000000000000000000" pitchFamily="2" charset="2"/>
              <a:buChar char="v"/>
            </a:pPr>
            <a:endParaRPr lang="en-US" dirty="0"/>
          </a:p>
          <a:p>
            <a:pPr>
              <a:lnSpc>
                <a:spcPct val="100000"/>
              </a:lnSpc>
            </a:pPr>
            <a:r>
              <a:rPr lang="en-US" sz="2000" dirty="0" smtClean="0">
                <a:latin typeface="Times New Roman" panose="02020603050405020304" pitchFamily="18" charset="0"/>
                <a:cs typeface="Times New Roman" panose="02020603050405020304" pitchFamily="18" charset="0"/>
              </a:rPr>
              <a:t>Normal Process</a:t>
            </a:r>
          </a:p>
          <a:p>
            <a:pPr>
              <a:lnSpc>
                <a:spcPct val="100000"/>
              </a:lnSpc>
            </a:pPr>
            <a:r>
              <a:rPr lang="en-US" sz="2000" dirty="0" smtClean="0">
                <a:latin typeface="Times New Roman" panose="02020603050405020304" pitchFamily="18" charset="0"/>
                <a:cs typeface="Times New Roman" panose="02020603050405020304" pitchFamily="18" charset="0"/>
              </a:rPr>
              <a:t>Interactive Process</a:t>
            </a:r>
          </a:p>
          <a:p>
            <a:pPr>
              <a:lnSpc>
                <a:spcPct val="100000"/>
              </a:lnSpc>
            </a:pPr>
            <a:r>
              <a:rPr lang="en-US" sz="2000" dirty="0" smtClean="0">
                <a:latin typeface="Times New Roman" panose="02020603050405020304" pitchFamily="18" charset="0"/>
                <a:cs typeface="Times New Roman" panose="02020603050405020304" pitchFamily="18" charset="0"/>
              </a:rPr>
              <a:t>Batch/Automatic Process</a:t>
            </a:r>
          </a:p>
          <a:p>
            <a:pPr>
              <a:lnSpc>
                <a:spcPct val="100000"/>
              </a:lnSpc>
            </a:pPr>
            <a:r>
              <a:rPr lang="en-US" sz="2000" dirty="0" smtClean="0">
                <a:latin typeface="Times New Roman" panose="02020603050405020304" pitchFamily="18" charset="0"/>
                <a:cs typeface="Times New Roman" panose="02020603050405020304" pitchFamily="18" charset="0"/>
              </a:rPr>
              <a:t>Real Time Process</a:t>
            </a:r>
          </a:p>
          <a:p>
            <a:pPr>
              <a:lnSpc>
                <a:spcPct val="100000"/>
              </a:lnSpc>
            </a:pPr>
            <a:r>
              <a:rPr lang="en-US" sz="2000" dirty="0" smtClean="0">
                <a:latin typeface="Times New Roman" panose="02020603050405020304" pitchFamily="18" charset="0"/>
                <a:cs typeface="Times New Roman" panose="02020603050405020304" pitchFamily="18" charset="0"/>
              </a:rPr>
              <a:t>Zombie Process</a:t>
            </a:r>
          </a:p>
          <a:p>
            <a:pPr>
              <a:lnSpc>
                <a:spcPct val="100000"/>
              </a:lnSpc>
            </a:pPr>
            <a:r>
              <a:rPr lang="en-US" sz="2000" dirty="0" smtClean="0">
                <a:latin typeface="Times New Roman" panose="02020603050405020304" pitchFamily="18" charset="0"/>
                <a:cs typeface="Times New Roman" panose="02020603050405020304" pitchFamily="18" charset="0"/>
              </a:rPr>
              <a:t>Parent Process &amp; Child Process</a:t>
            </a:r>
          </a:p>
          <a:p>
            <a:pPr>
              <a:lnSpc>
                <a:spcPct val="100000"/>
              </a:lnSpc>
            </a:pPr>
            <a:r>
              <a:rPr lang="en-US" sz="2000" dirty="0" smtClean="0">
                <a:latin typeface="Times New Roman" panose="02020603050405020304" pitchFamily="18" charset="0"/>
                <a:cs typeface="Times New Roman" panose="02020603050405020304" pitchFamily="18" charset="0"/>
              </a:rPr>
              <a:t>Orphan Process</a:t>
            </a:r>
          </a:p>
          <a:p>
            <a:endParaRPr lang="en-US" dirty="0"/>
          </a:p>
        </p:txBody>
      </p:sp>
    </p:spTree>
    <p:extLst>
      <p:ext uri="{BB962C8B-B14F-4D97-AF65-F5344CB8AC3E}">
        <p14:creationId xmlns:p14="http://schemas.microsoft.com/office/powerpoint/2010/main" val="33736805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Linux</a:t>
            </a: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sz="quarter" idx="10"/>
          </p:nvPr>
        </p:nvSpPr>
        <p:spPr/>
        <p:txBody>
          <a:bodyPr/>
          <a:lstStyle/>
          <a:p>
            <a:r>
              <a:rPr lang="en-US" sz="2000" b="1" dirty="0">
                <a:latin typeface="Times New Roman" panose="02020603050405020304" pitchFamily="18" charset="0"/>
                <a:cs typeface="Times New Roman" panose="02020603050405020304" pitchFamily="18" charset="0"/>
              </a:rPr>
              <a:t>Shell</a:t>
            </a:r>
            <a:r>
              <a:rPr lang="en-US" sz="2000" dirty="0">
                <a:latin typeface="Times New Roman" panose="02020603050405020304" pitchFamily="18" charset="0"/>
                <a:cs typeface="Times New Roman" panose="02020603050405020304" pitchFamily="18" charset="0"/>
              </a:rPr>
              <a:t> is a user program </a:t>
            </a:r>
            <a:r>
              <a:rPr lang="en-US" sz="2000" dirty="0" smtClean="0">
                <a:latin typeface="Times New Roman" panose="02020603050405020304" pitchFamily="18" charset="0"/>
                <a:cs typeface="Times New Roman" panose="02020603050405020304" pitchFamily="18" charset="0"/>
              </a:rPr>
              <a:t>provided </a:t>
            </a:r>
            <a:r>
              <a:rPr lang="en-US" sz="2000" dirty="0">
                <a:latin typeface="Times New Roman" panose="02020603050405020304" pitchFamily="18" charset="0"/>
                <a:cs typeface="Times New Roman" panose="02020603050405020304" pitchFamily="18" charset="0"/>
              </a:rPr>
              <a:t>for user interaction</a:t>
            </a:r>
            <a:r>
              <a:rPr lang="en-US" sz="2000"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shell</a:t>
            </a:r>
            <a:r>
              <a:rPr lang="en-US" sz="2000" dirty="0">
                <a:latin typeface="Times New Roman" panose="02020603050405020304" pitchFamily="18" charset="0"/>
                <a:cs typeface="Times New Roman" panose="02020603050405020304" pitchFamily="18" charset="0"/>
              </a:rPr>
              <a:t> accepts human readable commands and translates them into something the kernel can read and process</a:t>
            </a:r>
            <a:r>
              <a:rPr lang="en-US" sz="2000" dirty="0" smtClean="0">
                <a:latin typeface="Times New Roman" panose="02020603050405020304" pitchFamily="18" charset="0"/>
                <a:cs typeface="Times New Roman" panose="02020603050405020304" pitchFamily="18" charset="0"/>
              </a:rPr>
              <a:t>.</a:t>
            </a:r>
          </a:p>
          <a:p>
            <a:endParaRPr lang="en-US" sz="2000" dirty="0" smtClean="0">
              <a:latin typeface="Times New Roman" panose="02020603050405020304" pitchFamily="18" charset="0"/>
              <a:cs typeface="Times New Roman" panose="02020603050405020304" pitchFamily="18" charset="0"/>
            </a:endParaRPr>
          </a:p>
        </p:txBody>
      </p:sp>
      <p:sp>
        <p:nvSpPr>
          <p:cNvPr id="5" name="Text Placeholder 4"/>
          <p:cNvSpPr>
            <a:spLocks noGrp="1"/>
          </p:cNvSpPr>
          <p:nvPr>
            <p:ph sz="quarter" idx="11"/>
          </p:nvPr>
        </p:nvSpPr>
        <p:spPr>
          <a:xfrm>
            <a:off x="417697" y="4223657"/>
            <a:ext cx="5249074" cy="2061029"/>
          </a:xfrm>
        </p:spPr>
        <p:txBody>
          <a:bodyPr/>
          <a:lstStyle/>
          <a:p>
            <a:r>
              <a:rPr lang="en-US" sz="2000" dirty="0">
                <a:latin typeface="Times New Roman" panose="02020603050405020304" pitchFamily="18" charset="0"/>
                <a:cs typeface="Times New Roman" panose="02020603050405020304" pitchFamily="18" charset="0"/>
              </a:rPr>
              <a:t>Background processing</a:t>
            </a:r>
          </a:p>
          <a:p>
            <a:r>
              <a:rPr lang="en-US" sz="2000" dirty="0">
                <a:latin typeface="Times New Roman" panose="02020603050405020304" pitchFamily="18" charset="0"/>
                <a:cs typeface="Times New Roman" panose="02020603050405020304" pitchFamily="18" charset="0"/>
              </a:rPr>
              <a:t>Command aliasing</a:t>
            </a:r>
          </a:p>
          <a:p>
            <a:r>
              <a:rPr lang="en-US" sz="2000" dirty="0">
                <a:latin typeface="Times New Roman" panose="02020603050405020304" pitchFamily="18" charset="0"/>
                <a:cs typeface="Times New Roman" panose="02020603050405020304" pitchFamily="18" charset="0"/>
              </a:rPr>
              <a:t>Command history</a:t>
            </a:r>
          </a:p>
          <a:p>
            <a:r>
              <a:rPr lang="en-US" sz="2000" dirty="0">
                <a:latin typeface="Times New Roman" panose="02020603050405020304" pitchFamily="18" charset="0"/>
                <a:cs typeface="Times New Roman" panose="02020603050405020304" pitchFamily="18" charset="0"/>
              </a:rPr>
              <a:t>Piping</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2"/>
          </p:nvPr>
        </p:nvSpPr>
        <p:spPr/>
        <p:txBody>
          <a:bodyPr/>
          <a:lstStyle/>
          <a:p>
            <a:pPr algn="l"/>
            <a:r>
              <a:rPr lang="en-US" dirty="0" smtClean="0">
                <a:solidFill>
                  <a:schemeClr val="accent2"/>
                </a:solidFill>
                <a:latin typeface="Times New Roman" panose="02020603050405020304" pitchFamily="18" charset="0"/>
                <a:cs typeface="Times New Roman" panose="02020603050405020304" pitchFamily="18" charset="0"/>
              </a:rPr>
              <a:t>Shell</a:t>
            </a:r>
            <a:endParaRPr lang="en-US" dirty="0">
              <a:solidFill>
                <a:schemeClr val="accent2"/>
              </a:solidFill>
              <a:latin typeface="Times New Roman" panose="02020603050405020304" pitchFamily="18" charset="0"/>
              <a:cs typeface="Times New Roman" panose="02020603050405020304" pitchFamily="18" charset="0"/>
            </a:endParaRPr>
          </a:p>
        </p:txBody>
      </p:sp>
      <p:sp>
        <p:nvSpPr>
          <p:cNvPr id="8" name="Text Placeholder 7"/>
          <p:cNvSpPr>
            <a:spLocks noGrp="1"/>
          </p:cNvSpPr>
          <p:nvPr>
            <p:ph type="body" sz="quarter" idx="13"/>
          </p:nvPr>
        </p:nvSpPr>
        <p:spPr>
          <a:xfrm>
            <a:off x="445946" y="3652525"/>
            <a:ext cx="5541093" cy="653034"/>
          </a:xfrm>
        </p:spPr>
        <p:txBody>
          <a:bodyPr/>
          <a:lstStyle/>
          <a:p>
            <a:pPr algn="l"/>
            <a:r>
              <a:rPr lang="en-US" dirty="0" smtClean="0">
                <a:solidFill>
                  <a:schemeClr val="accent2"/>
                </a:solidFill>
                <a:latin typeface="Times New Roman" panose="02020603050405020304" pitchFamily="18" charset="0"/>
                <a:cs typeface="Times New Roman" panose="02020603050405020304" pitchFamily="18" charset="0"/>
              </a:rPr>
              <a:t>Features of Shell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9023" y="1244901"/>
            <a:ext cx="4514372" cy="281909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810" y="4368800"/>
            <a:ext cx="3568926" cy="1915887"/>
          </a:xfrm>
          <a:prstGeom prst="rect">
            <a:avLst/>
          </a:prstGeom>
        </p:spPr>
      </p:pic>
    </p:spTree>
    <p:extLst>
      <p:ext uri="{BB962C8B-B14F-4D97-AF65-F5344CB8AC3E}">
        <p14:creationId xmlns:p14="http://schemas.microsoft.com/office/powerpoint/2010/main" val="37769159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0070C0"/>
                </a:solidFill>
                <a:latin typeface="Times New Roman" panose="02020603050405020304" pitchFamily="18" charset="0"/>
                <a:cs typeface="Times New Roman" panose="02020603050405020304" pitchFamily="18" charset="0"/>
              </a:rPr>
              <a:t>Shell</a:t>
            </a:r>
            <a:endParaRPr lang="en-IN"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98022" y="2187146"/>
            <a:ext cx="11575676" cy="3951370"/>
          </a:xfrm>
        </p:spPr>
        <p:txBody>
          <a:bodyPr/>
          <a:lstStyle/>
          <a:p>
            <a:pPr>
              <a:lnSpc>
                <a:spcPct val="150000"/>
              </a:lnSpc>
            </a:pPr>
            <a:r>
              <a:rPr lang="en-IN" sz="2000" b="1" dirty="0" smtClean="0">
                <a:solidFill>
                  <a:schemeClr val="tx1"/>
                </a:solidFill>
                <a:latin typeface="Times New Roman" pitchFamily="18" charset="0"/>
                <a:cs typeface="Times New Roman" pitchFamily="18" charset="0"/>
              </a:rPr>
              <a:t>Filesystem browsing : </a:t>
            </a:r>
            <a:r>
              <a:rPr lang="en-IN" sz="2000" dirty="0" smtClean="0">
                <a:solidFill>
                  <a:schemeClr val="tx1"/>
                </a:solidFill>
                <a:latin typeface="Times New Roman" pitchFamily="18" charset="0"/>
                <a:cs typeface="Times New Roman" pitchFamily="18" charset="0"/>
              </a:rPr>
              <a:t>pwd , cd and ls</a:t>
            </a:r>
          </a:p>
          <a:p>
            <a:pPr>
              <a:lnSpc>
                <a:spcPct val="150000"/>
              </a:lnSpc>
            </a:pPr>
            <a:r>
              <a:rPr lang="en-IN" sz="2000" b="1" dirty="0" smtClean="0">
                <a:solidFill>
                  <a:schemeClr val="tx1"/>
                </a:solidFill>
                <a:latin typeface="Times New Roman" pitchFamily="18" charset="0"/>
                <a:cs typeface="Times New Roman" pitchFamily="18" charset="0"/>
              </a:rPr>
              <a:t>File &amp; Directory management : </a:t>
            </a:r>
            <a:r>
              <a:rPr lang="en-US" sz="2000" dirty="0" smtClean="0">
                <a:solidFill>
                  <a:schemeClr val="tx1"/>
                </a:solidFill>
                <a:latin typeface="Times New Roman" pitchFamily="18" charset="0"/>
                <a:cs typeface="Times New Roman" pitchFamily="18" charset="0"/>
              </a:rPr>
              <a:t>ls , ls –l</a:t>
            </a:r>
            <a:r>
              <a:rPr lang="en-US" sz="2000" dirty="0">
                <a:solidFill>
                  <a:schemeClr val="tx1"/>
                </a:solidFill>
                <a:latin typeface="Times New Roman" pitchFamily="18" charset="0"/>
                <a:cs typeface="Times New Roman" pitchFamily="18" charset="0"/>
              </a:rPr>
              <a:t> </a:t>
            </a:r>
            <a:r>
              <a:rPr lang="en-US" sz="2000" dirty="0" smtClean="0">
                <a:solidFill>
                  <a:schemeClr val="tx1"/>
                </a:solidFill>
                <a:latin typeface="Times New Roman" pitchFamily="18" charset="0"/>
                <a:cs typeface="Times New Roman" pitchFamily="18" charset="0"/>
              </a:rPr>
              <a:t>, Single dot (.)  , Double dot (..) </a:t>
            </a:r>
            <a:r>
              <a:rPr lang="en-US" sz="2000" dirty="0">
                <a:solidFill>
                  <a:schemeClr val="tx1"/>
                </a:solidFill>
                <a:latin typeface="Times New Roman" pitchFamily="18" charset="0"/>
                <a:cs typeface="Times New Roman" pitchFamily="18" charset="0"/>
              </a:rPr>
              <a:t> </a:t>
            </a:r>
            <a:r>
              <a:rPr lang="en-US" sz="2000" dirty="0" smtClean="0">
                <a:solidFill>
                  <a:schemeClr val="tx1"/>
                </a:solidFill>
                <a:latin typeface="Times New Roman" pitchFamily="18" charset="0"/>
                <a:cs typeface="Times New Roman" pitchFamily="18" charset="0"/>
              </a:rPr>
              <a:t>, vi editor </a:t>
            </a:r>
            <a:r>
              <a:rPr lang="en-US" sz="2000" dirty="0">
                <a:solidFill>
                  <a:schemeClr val="tx1"/>
                </a:solidFill>
                <a:latin typeface="Times New Roman" pitchFamily="18" charset="0"/>
                <a:cs typeface="Times New Roman" pitchFamily="18" charset="0"/>
              </a:rPr>
              <a:t> </a:t>
            </a:r>
            <a:r>
              <a:rPr lang="en-US" sz="2000" dirty="0" smtClean="0">
                <a:solidFill>
                  <a:schemeClr val="tx1"/>
                </a:solidFill>
                <a:latin typeface="Times New Roman" pitchFamily="18" charset="0"/>
                <a:cs typeface="Times New Roman" pitchFamily="18" charset="0"/>
              </a:rPr>
              <a:t>, cat  , wc ,  </a:t>
            </a:r>
            <a:r>
              <a:rPr lang="en-US" sz="2000" dirty="0">
                <a:solidFill>
                  <a:schemeClr val="tx1"/>
                </a:solidFill>
                <a:latin typeface="Times New Roman" pitchFamily="18" charset="0"/>
                <a:cs typeface="Times New Roman" pitchFamily="18" charset="0"/>
              </a:rPr>
              <a:t>cp source_file </a:t>
            </a:r>
            <a:r>
              <a:rPr lang="en-US" sz="2000" dirty="0" smtClean="0">
                <a:solidFill>
                  <a:schemeClr val="tx1"/>
                </a:solidFill>
                <a:latin typeface="Times New Roman" pitchFamily="18" charset="0"/>
                <a:cs typeface="Times New Roman" pitchFamily="18" charset="0"/>
              </a:rPr>
              <a:t>destination_file , </a:t>
            </a:r>
            <a:r>
              <a:rPr lang="en-US" sz="2000" dirty="0">
                <a:solidFill>
                  <a:schemeClr val="tx1"/>
                </a:solidFill>
                <a:latin typeface="Times New Roman" pitchFamily="18" charset="0"/>
                <a:cs typeface="Times New Roman" pitchFamily="18" charset="0"/>
              </a:rPr>
              <a:t> </a:t>
            </a:r>
            <a:r>
              <a:rPr lang="en-US" sz="2000" dirty="0" smtClean="0">
                <a:solidFill>
                  <a:schemeClr val="tx1"/>
                </a:solidFill>
                <a:latin typeface="Times New Roman" pitchFamily="18" charset="0"/>
                <a:cs typeface="Times New Roman" pitchFamily="18" charset="0"/>
              </a:rPr>
              <a:t>mv </a:t>
            </a:r>
            <a:r>
              <a:rPr lang="en-US" sz="2000" dirty="0">
                <a:solidFill>
                  <a:schemeClr val="tx1"/>
                </a:solidFill>
                <a:latin typeface="Times New Roman" pitchFamily="18" charset="0"/>
                <a:cs typeface="Times New Roman" pitchFamily="18" charset="0"/>
              </a:rPr>
              <a:t>old_file </a:t>
            </a:r>
            <a:r>
              <a:rPr lang="en-US" sz="2000" dirty="0" smtClean="0">
                <a:solidFill>
                  <a:schemeClr val="tx1"/>
                </a:solidFill>
                <a:latin typeface="Times New Roman" pitchFamily="18" charset="0"/>
                <a:cs typeface="Times New Roman" pitchFamily="18" charset="0"/>
              </a:rPr>
              <a:t>new_file , rm filename .</a:t>
            </a:r>
          </a:p>
          <a:p>
            <a:pPr>
              <a:lnSpc>
                <a:spcPct val="150000"/>
              </a:lnSpc>
            </a:pPr>
            <a:r>
              <a:rPr lang="en-IN" sz="2000" b="1" dirty="0">
                <a:solidFill>
                  <a:schemeClr val="tx1"/>
                </a:solidFill>
                <a:latin typeface="Times New Roman" pitchFamily="18" charset="0"/>
                <a:cs typeface="Times New Roman" pitchFamily="18" charset="0"/>
              </a:rPr>
              <a:t>Process management </a:t>
            </a:r>
            <a:r>
              <a:rPr lang="en-IN" sz="2000" b="1" dirty="0" smtClean="0">
                <a:solidFill>
                  <a:schemeClr val="tx1"/>
                </a:solidFill>
                <a:latin typeface="Times New Roman" pitchFamily="18" charset="0"/>
                <a:cs typeface="Times New Roman" pitchFamily="18" charset="0"/>
              </a:rPr>
              <a:t>: </a:t>
            </a:r>
            <a:r>
              <a:rPr lang="en-US" sz="2000" dirty="0" smtClean="0">
                <a:solidFill>
                  <a:schemeClr val="tx1"/>
                </a:solidFill>
                <a:latin typeface="Times New Roman" pitchFamily="18" charset="0"/>
                <a:cs typeface="Times New Roman" pitchFamily="18" charset="0"/>
              </a:rPr>
              <a:t>ps</a:t>
            </a:r>
            <a:r>
              <a:rPr lang="en-US" sz="2000" dirty="0">
                <a:solidFill>
                  <a:schemeClr val="tx1"/>
                </a:solidFill>
                <a:latin typeface="Times New Roman" pitchFamily="18" charset="0"/>
                <a:cs typeface="Times New Roman" pitchFamily="18" charset="0"/>
              </a:rPr>
              <a:t> (process status</a:t>
            </a:r>
            <a:r>
              <a:rPr lang="en-US" sz="2000" dirty="0" smtClean="0">
                <a:solidFill>
                  <a:schemeClr val="tx1"/>
                </a:solidFill>
                <a:latin typeface="Times New Roman" pitchFamily="18" charset="0"/>
                <a:cs typeface="Times New Roman" pitchFamily="18" charset="0"/>
              </a:rPr>
              <a:t>)  , ps </a:t>
            </a:r>
            <a:r>
              <a:rPr lang="en-US" sz="2000" dirty="0">
                <a:solidFill>
                  <a:schemeClr val="tx1"/>
                </a:solidFill>
                <a:latin typeface="Times New Roman" pitchFamily="18" charset="0"/>
                <a:cs typeface="Times New Roman" pitchFamily="18" charset="0"/>
              </a:rPr>
              <a:t>–</a:t>
            </a:r>
            <a:r>
              <a:rPr lang="en-US" sz="2000" dirty="0" smtClean="0">
                <a:solidFill>
                  <a:schemeClr val="tx1"/>
                </a:solidFill>
                <a:latin typeface="Times New Roman" pitchFamily="18" charset="0"/>
                <a:cs typeface="Times New Roman" pitchFamily="18" charset="0"/>
              </a:rPr>
              <a:t>f , kill 6738 , top</a:t>
            </a:r>
            <a:r>
              <a:rPr lang="en-US" sz="2000" dirty="0">
                <a:solidFill>
                  <a:schemeClr val="tx1"/>
                </a:solidFill>
                <a:latin typeface="Times New Roman" pitchFamily="18" charset="0"/>
                <a:cs typeface="Times New Roman" pitchFamily="18" charset="0"/>
              </a:rPr>
              <a:t> </a:t>
            </a:r>
            <a:r>
              <a:rPr lang="en-US" sz="2000" dirty="0" smtClean="0">
                <a:solidFill>
                  <a:schemeClr val="tx1"/>
                </a:solidFill>
                <a:latin typeface="Times New Roman" pitchFamily="18" charset="0"/>
                <a:cs typeface="Times New Roman" pitchFamily="18" charset="0"/>
              </a:rPr>
              <a:t>.</a:t>
            </a:r>
            <a:endParaRPr lang="en-IN" sz="2000" dirty="0">
              <a:solidFill>
                <a:schemeClr val="tx1"/>
              </a:solidFill>
              <a:latin typeface="Times New Roman" pitchFamily="18" charset="0"/>
              <a:cs typeface="Times New Roman" pitchFamily="18" charset="0"/>
            </a:endParaRPr>
          </a:p>
          <a:p>
            <a:pPr>
              <a:lnSpc>
                <a:spcPct val="150000"/>
              </a:lnSpc>
            </a:pPr>
            <a:r>
              <a:rPr lang="en-IN" sz="2000" b="1" dirty="0">
                <a:solidFill>
                  <a:schemeClr val="tx1"/>
                </a:solidFill>
                <a:latin typeface="Times New Roman" pitchFamily="18" charset="0"/>
                <a:cs typeface="Times New Roman" pitchFamily="18" charset="0"/>
              </a:rPr>
              <a:t>User management </a:t>
            </a:r>
            <a:r>
              <a:rPr lang="en-IN" sz="2000" dirty="0">
                <a:solidFill>
                  <a:schemeClr val="tx1"/>
                </a:solidFill>
                <a:latin typeface="Times New Roman" pitchFamily="18" charset="0"/>
                <a:cs typeface="Times New Roman" pitchFamily="18" charset="0"/>
              </a:rPr>
              <a:t>: </a:t>
            </a:r>
            <a:r>
              <a:rPr lang="en-US" sz="2000" dirty="0" smtClean="0">
                <a:solidFill>
                  <a:schemeClr val="tx1"/>
                </a:solidFill>
                <a:latin typeface="Times New Roman" pitchFamily="18" charset="0"/>
                <a:cs typeface="Times New Roman" pitchFamily="18" charset="0"/>
              </a:rPr>
              <a:t>useradd , usermod , </a:t>
            </a:r>
            <a:r>
              <a:rPr lang="en-US" sz="2000" dirty="0">
                <a:solidFill>
                  <a:schemeClr val="tx1"/>
                </a:solidFill>
                <a:latin typeface="Times New Roman" pitchFamily="18" charset="0"/>
                <a:cs typeface="Times New Roman" pitchFamily="18" charset="0"/>
              </a:rPr>
              <a:t>and </a:t>
            </a:r>
            <a:r>
              <a:rPr lang="en-US" sz="2000" dirty="0" smtClean="0">
                <a:solidFill>
                  <a:schemeClr val="tx1"/>
                </a:solidFill>
                <a:latin typeface="Times New Roman" pitchFamily="18" charset="0"/>
                <a:cs typeface="Times New Roman" pitchFamily="18" charset="0"/>
              </a:rPr>
              <a:t>userdel</a:t>
            </a:r>
            <a:endParaRPr lang="en-US" sz="2000" dirty="0">
              <a:solidFill>
                <a:schemeClr val="tx1"/>
              </a:solidFill>
              <a:latin typeface="Times New Roman" pitchFamily="18" charset="0"/>
              <a:cs typeface="Times New Roman" pitchFamily="18" charset="0"/>
            </a:endParaRPr>
          </a:p>
          <a:p>
            <a:pPr marL="0" indent="0">
              <a:lnSpc>
                <a:spcPct val="150000"/>
              </a:lnSpc>
              <a:buNone/>
            </a:pPr>
            <a:endParaRPr lang="en-US" sz="2000" dirty="0" smtClean="0">
              <a:solidFill>
                <a:schemeClr val="tx1"/>
              </a:solidFill>
              <a:latin typeface="Times New Roman" pitchFamily="18" charset="0"/>
              <a:cs typeface="Times New Roman" pitchFamily="18" charset="0"/>
            </a:endParaRPr>
          </a:p>
          <a:p>
            <a:pPr>
              <a:lnSpc>
                <a:spcPct val="150000"/>
              </a:lnSpc>
            </a:pPr>
            <a:endParaRPr lang="en-US" sz="2000" dirty="0">
              <a:solidFill>
                <a:schemeClr val="tx1"/>
              </a:solidFill>
              <a:latin typeface="Times New Roman" pitchFamily="18" charset="0"/>
              <a:cs typeface="Times New Roman" pitchFamily="18" charset="0"/>
            </a:endParaRPr>
          </a:p>
          <a:p>
            <a:pPr marL="0" indent="0">
              <a:lnSpc>
                <a:spcPct val="150000"/>
              </a:lnSpc>
              <a:buNone/>
            </a:pPr>
            <a:endParaRPr lang="en-US" sz="2000" dirty="0" smtClean="0">
              <a:solidFill>
                <a:schemeClr val="tx1"/>
              </a:solidFill>
              <a:latin typeface="Times New Roman" pitchFamily="18" charset="0"/>
              <a:cs typeface="Times New Roman" pitchFamily="18" charset="0"/>
            </a:endParaRPr>
          </a:p>
          <a:p>
            <a:pPr marL="0" indent="0">
              <a:lnSpc>
                <a:spcPct val="150000"/>
              </a:lnSpc>
              <a:buNone/>
            </a:pPr>
            <a:endParaRPr lang="en-US" sz="2000" dirty="0" smtClean="0">
              <a:solidFill>
                <a:schemeClr val="tx1"/>
              </a:solidFill>
              <a:latin typeface="Times New Roman" pitchFamily="18" charset="0"/>
              <a:cs typeface="Times New Roman" pitchFamily="18" charset="0"/>
            </a:endParaRPr>
          </a:p>
          <a:p>
            <a:pPr marL="0" indent="0">
              <a:lnSpc>
                <a:spcPct val="150000"/>
              </a:lnSpc>
              <a:buNone/>
            </a:pPr>
            <a:endParaRPr lang="en-IN" sz="2000" dirty="0" smtClean="0">
              <a:solidFill>
                <a:schemeClr val="tx1"/>
              </a:solidFill>
              <a:latin typeface="Times New Roman" pitchFamily="18" charset="0"/>
              <a:cs typeface="Times New Roman" pitchFamily="18" charset="0"/>
            </a:endParaRPr>
          </a:p>
        </p:txBody>
      </p:sp>
      <p:sp>
        <p:nvSpPr>
          <p:cNvPr id="4" name="Text Placeholder 3"/>
          <p:cNvSpPr>
            <a:spLocks noGrp="1"/>
          </p:cNvSpPr>
          <p:nvPr>
            <p:ph type="body" sz="quarter" idx="11"/>
          </p:nvPr>
        </p:nvSpPr>
        <p:spPr/>
        <p:txBody>
          <a:bodyPr/>
          <a:lstStyle/>
          <a:p>
            <a:r>
              <a:rPr lang="en-IN" dirty="0" smtClean="0">
                <a:latin typeface="Times New Roman" panose="02020603050405020304" pitchFamily="18" charset="0"/>
                <a:cs typeface="Times New Roman" panose="02020603050405020304" pitchFamily="18" charset="0"/>
              </a:rPr>
              <a:t>Shell Commands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95534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035089"/>
            <a:ext cx="5588533" cy="721365"/>
          </a:xfrm>
        </p:spPr>
        <p:txBody>
          <a:bodyPr/>
          <a:lstStyle/>
          <a:p>
            <a:r>
              <a:rPr lang="en-US" b="1" dirty="0" smtClean="0">
                <a:latin typeface="Times New Roman" panose="02020603050405020304" pitchFamily="18" charset="0"/>
                <a:cs typeface="Times New Roman" panose="02020603050405020304" pitchFamily="18" charset="0"/>
              </a:rPr>
              <a:t>Application Fundamentals</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87284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7030" y="1485900"/>
            <a:ext cx="3666790" cy="4116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descr="Image result for presentation logic,business logic,data presentation log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335" y="1787932"/>
            <a:ext cx="5884444" cy="43629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967663" y="1203157"/>
            <a:ext cx="3192379" cy="461665"/>
          </a:xfrm>
          <a:prstGeom prst="rect">
            <a:avLst/>
          </a:prstGeom>
          <a:noFill/>
        </p:spPr>
        <p:txBody>
          <a:bodyPr wrap="square" rtlCol="0">
            <a:spAutoFit/>
          </a:bodyPr>
          <a:lstStyle/>
          <a:p>
            <a:r>
              <a:rPr lang="en-US" sz="2400" dirty="0" smtClean="0">
                <a:solidFill>
                  <a:schemeClr val="tx2">
                    <a:lumMod val="50000"/>
                  </a:schemeClr>
                </a:solidFill>
                <a:latin typeface="Times New Roman" panose="02020603050405020304" pitchFamily="18" charset="0"/>
                <a:cs typeface="Times New Roman" panose="02020603050405020304" pitchFamily="18" charset="0"/>
              </a:rPr>
              <a:t>Components </a:t>
            </a:r>
          </a:p>
        </p:txBody>
      </p:sp>
      <p:sp>
        <p:nvSpPr>
          <p:cNvPr id="6" name="TextBox 5"/>
          <p:cNvSpPr txBox="1"/>
          <p:nvPr/>
        </p:nvSpPr>
        <p:spPr>
          <a:xfrm>
            <a:off x="256673" y="256674"/>
            <a:ext cx="3769895" cy="646331"/>
          </a:xfrm>
          <a:prstGeom prst="rect">
            <a:avLst/>
          </a:prstGeom>
          <a:noFill/>
        </p:spPr>
        <p:txBody>
          <a:bodyPr wrap="square" rtlCol="0">
            <a:spAutoFit/>
          </a:bodyPr>
          <a:lstStyle/>
          <a:p>
            <a:r>
              <a:rPr lang="en-US" sz="3600" b="1" dirty="0" smtClean="0">
                <a:solidFill>
                  <a:srgbClr val="0070C0"/>
                </a:solidFill>
                <a:latin typeface="Times New Roman" panose="02020603050405020304" pitchFamily="18" charset="0"/>
                <a:cs typeface="Times New Roman" panose="02020603050405020304" pitchFamily="18" charset="0"/>
              </a:rPr>
              <a:t>Applications</a:t>
            </a:r>
          </a:p>
        </p:txBody>
      </p:sp>
    </p:spTree>
    <p:extLst>
      <p:ext uri="{BB962C8B-B14F-4D97-AF65-F5344CB8AC3E}">
        <p14:creationId xmlns:p14="http://schemas.microsoft.com/office/powerpoint/2010/main" val="10739447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Life cycle of application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9696" y="1393657"/>
            <a:ext cx="6567909" cy="4541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67892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Types of applications </a:t>
            </a: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Compiled application.</a:t>
            </a:r>
          </a:p>
          <a:p>
            <a:r>
              <a:rPr lang="en-US" dirty="0" smtClean="0">
                <a:latin typeface="Times New Roman" panose="02020603050405020304" pitchFamily="18" charset="0"/>
                <a:cs typeface="Times New Roman" panose="02020603050405020304" pitchFamily="18" charset="0"/>
              </a:rPr>
              <a:t>Interpreted application</a:t>
            </a:r>
            <a:r>
              <a:rPr lang="en-US" dirty="0" smtClean="0"/>
              <a:t>.</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6357" y="1747586"/>
            <a:ext cx="7665119" cy="4161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21772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API</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2871" y="1795964"/>
            <a:ext cx="5823953" cy="3337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24008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9684" y="1454228"/>
            <a:ext cx="11745853" cy="4689897"/>
          </a:xfrm>
        </p:spPr>
        <p:txBody>
          <a:bodyPr/>
          <a:lstStyle/>
          <a:p>
            <a:r>
              <a:rPr lang="en-US" dirty="0" smtClean="0">
                <a:latin typeface="Times New Roman" panose="02020603050405020304" pitchFamily="18" charset="0"/>
                <a:cs typeface="Times New Roman" panose="02020603050405020304" pitchFamily="18" charset="0"/>
              </a:rPr>
              <a:t>Thick client application.</a:t>
            </a:r>
          </a:p>
          <a:p>
            <a:r>
              <a:rPr lang="en-US" dirty="0" smtClean="0">
                <a:latin typeface="Times New Roman" panose="02020603050405020304" pitchFamily="18" charset="0"/>
                <a:cs typeface="Times New Roman" panose="02020603050405020304" pitchFamily="18" charset="0"/>
              </a:rPr>
              <a:t>Thin client application.</a:t>
            </a:r>
          </a:p>
          <a:p>
            <a:r>
              <a:rPr lang="en-US" dirty="0" smtClean="0">
                <a:latin typeface="Times New Roman" panose="02020603050405020304" pitchFamily="18" charset="0"/>
                <a:cs typeface="Times New Roman" panose="02020603050405020304" pitchFamily="18" charset="0"/>
              </a:rPr>
              <a:t>Rich internet application.</a:t>
            </a:r>
          </a:p>
          <a:p>
            <a:pPr marL="0" indent="0">
              <a:buNone/>
            </a:pPr>
            <a:r>
              <a:rPr lang="en-US" b="1" dirty="0" smtClean="0">
                <a:solidFill>
                  <a:schemeClr val="accent2"/>
                </a:solidFill>
                <a:latin typeface="Times New Roman" panose="02020603050405020304" pitchFamily="18" charset="0"/>
                <a:cs typeface="Times New Roman" panose="02020603050405020304" pitchFamily="18" charset="0"/>
              </a:rPr>
              <a:t>What is tier?</a:t>
            </a:r>
          </a:p>
          <a:p>
            <a:pPr marL="0" indent="0">
              <a:buNone/>
            </a:pPr>
            <a:r>
              <a:rPr lang="en-US" dirty="0" smtClean="0">
                <a:solidFill>
                  <a:schemeClr val="tx1"/>
                </a:solidFill>
                <a:latin typeface="Times New Roman" panose="02020603050405020304" pitchFamily="18" charset="0"/>
                <a:cs typeface="Times New Roman" panose="02020603050405020304" pitchFamily="18" charset="0"/>
              </a:rPr>
              <a:t>2 tier application.</a:t>
            </a:r>
          </a:p>
          <a:p>
            <a:pPr marL="0" indent="0">
              <a:buNone/>
            </a:pPr>
            <a:r>
              <a:rPr lang="en-US" dirty="0" smtClean="0">
                <a:solidFill>
                  <a:schemeClr val="tx1"/>
                </a:solidFill>
                <a:latin typeface="Times New Roman" panose="02020603050405020304" pitchFamily="18" charset="0"/>
                <a:cs typeface="Times New Roman" panose="02020603050405020304" pitchFamily="18" charset="0"/>
              </a:rPr>
              <a:t>3 tier application.</a:t>
            </a:r>
          </a:p>
          <a:p>
            <a:pPr marL="0" indent="0">
              <a:buNone/>
            </a:pPr>
            <a:endParaRPr lang="en-US" b="1" dirty="0">
              <a:solidFill>
                <a:schemeClr val="tx1"/>
              </a:solidFill>
            </a:endParaRPr>
          </a:p>
        </p:txBody>
      </p:sp>
      <p:sp>
        <p:nvSpPr>
          <p:cNvPr id="2" name="TextBox 1"/>
          <p:cNvSpPr txBox="1"/>
          <p:nvPr/>
        </p:nvSpPr>
        <p:spPr>
          <a:xfrm>
            <a:off x="433136" y="256674"/>
            <a:ext cx="5518485" cy="584775"/>
          </a:xfrm>
          <a:prstGeom prst="rect">
            <a:avLst/>
          </a:prstGeom>
          <a:noFill/>
        </p:spPr>
        <p:txBody>
          <a:bodyPr wrap="square" rtlCol="0">
            <a:spAutoFit/>
          </a:bodyPr>
          <a:lstStyle/>
          <a:p>
            <a:r>
              <a:rPr lang="en-US" sz="3200" b="1" dirty="0" smtClean="0">
                <a:solidFill>
                  <a:srgbClr val="0070C0"/>
                </a:solidFill>
                <a:latin typeface="Times New Roman" panose="02020603050405020304" pitchFamily="18" charset="0"/>
                <a:cs typeface="Times New Roman" panose="02020603050405020304" pitchFamily="18" charset="0"/>
              </a:rPr>
              <a:t>Application architecture </a:t>
            </a:r>
          </a:p>
        </p:txBody>
      </p:sp>
      <p:pic>
        <p:nvPicPr>
          <p:cNvPr id="18434" name="Picture 2" descr="Image result for two tier three tier appl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1152" y="1664283"/>
            <a:ext cx="4818401" cy="4447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7001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Motherboard</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16" name="Content Placeholder 1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2878" y="1613123"/>
            <a:ext cx="7000723" cy="4594225"/>
          </a:xfrm>
        </p:spPr>
      </p:pic>
      <p:cxnSp>
        <p:nvCxnSpPr>
          <p:cNvPr id="20" name="Straight Arrow Connector 19"/>
          <p:cNvCxnSpPr/>
          <p:nvPr/>
        </p:nvCxnSpPr>
        <p:spPr>
          <a:xfrm flipV="1">
            <a:off x="3867665" y="2014151"/>
            <a:ext cx="1433384" cy="24714"/>
          </a:xfrm>
          <a:prstGeom prst="straightConnector1">
            <a:avLst/>
          </a:prstGeom>
          <a:ln w="28575">
            <a:solidFill>
              <a:srgbClr val="C0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301049" y="2014151"/>
            <a:ext cx="308919" cy="1013254"/>
          </a:xfrm>
          <a:prstGeom prst="straightConnector1">
            <a:avLst/>
          </a:prstGeom>
          <a:ln w="28575">
            <a:solidFill>
              <a:srgbClr val="C0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461989" y="1897332"/>
            <a:ext cx="1353256" cy="307777"/>
          </a:xfrm>
          <a:prstGeom prst="rect">
            <a:avLst/>
          </a:prstGeom>
          <a:noFill/>
        </p:spPr>
        <p:txBody>
          <a:bodyPr wrap="none" rtlCol="0">
            <a:spAutoFit/>
          </a:bodyPr>
          <a:lstStyle/>
          <a:p>
            <a:r>
              <a:rPr lang="en-US" sz="1400" b="1" dirty="0" smtClean="0">
                <a:solidFill>
                  <a:schemeClr val="tx2">
                    <a:lumMod val="50000"/>
                  </a:schemeClr>
                </a:solidFill>
              </a:rPr>
              <a:t>CPU SOCKET</a:t>
            </a:r>
          </a:p>
        </p:txBody>
      </p:sp>
      <p:cxnSp>
        <p:nvCxnSpPr>
          <p:cNvPr id="27" name="Straight Arrow Connector 26"/>
          <p:cNvCxnSpPr>
            <a:stCxn id="28" idx="1"/>
          </p:cNvCxnSpPr>
          <p:nvPr/>
        </p:nvCxnSpPr>
        <p:spPr>
          <a:xfrm flipH="1">
            <a:off x="8933936" y="2683534"/>
            <a:ext cx="691978" cy="442725"/>
          </a:xfrm>
          <a:prstGeom prst="straightConnector1">
            <a:avLst/>
          </a:prstGeom>
          <a:ln w="28575">
            <a:solidFill>
              <a:srgbClr val="C0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625914" y="2421924"/>
            <a:ext cx="1482810" cy="523220"/>
          </a:xfrm>
          <a:prstGeom prst="rect">
            <a:avLst/>
          </a:prstGeom>
          <a:noFill/>
        </p:spPr>
        <p:txBody>
          <a:bodyPr wrap="square" rtlCol="0">
            <a:spAutoFit/>
          </a:bodyPr>
          <a:lstStyle/>
          <a:p>
            <a:r>
              <a:rPr lang="en-US" sz="1400" b="1" dirty="0" smtClean="0">
                <a:solidFill>
                  <a:schemeClr val="tx2">
                    <a:lumMod val="50000"/>
                  </a:schemeClr>
                </a:solidFill>
              </a:rPr>
              <a:t>SATA CONNECTORS</a:t>
            </a:r>
          </a:p>
        </p:txBody>
      </p:sp>
      <p:cxnSp>
        <p:nvCxnSpPr>
          <p:cNvPr id="6" name="Straight Arrow Connector 5"/>
          <p:cNvCxnSpPr/>
          <p:nvPr/>
        </p:nvCxnSpPr>
        <p:spPr>
          <a:xfrm flipH="1" flipV="1">
            <a:off x="6833287" y="3966521"/>
            <a:ext cx="2211859" cy="222420"/>
          </a:xfrm>
          <a:prstGeom prst="straightConnector1">
            <a:avLst/>
          </a:prstGeom>
          <a:ln w="28575">
            <a:solidFill>
              <a:srgbClr val="C0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045146" y="4077731"/>
            <a:ext cx="1594022" cy="307777"/>
          </a:xfrm>
          <a:prstGeom prst="rect">
            <a:avLst/>
          </a:prstGeom>
          <a:noFill/>
        </p:spPr>
        <p:txBody>
          <a:bodyPr wrap="square" rtlCol="0">
            <a:spAutoFit/>
          </a:bodyPr>
          <a:lstStyle/>
          <a:p>
            <a:r>
              <a:rPr lang="en-US" sz="1400" b="1" dirty="0" smtClean="0">
                <a:solidFill>
                  <a:schemeClr val="tx2">
                    <a:lumMod val="50000"/>
                  </a:schemeClr>
                </a:solidFill>
              </a:rPr>
              <a:t>CMOS BATTERY</a:t>
            </a:r>
          </a:p>
        </p:txBody>
      </p:sp>
      <p:cxnSp>
        <p:nvCxnSpPr>
          <p:cNvPr id="9" name="Straight Arrow Connector 8"/>
          <p:cNvCxnSpPr/>
          <p:nvPr/>
        </p:nvCxnSpPr>
        <p:spPr>
          <a:xfrm>
            <a:off x="5053914" y="1452488"/>
            <a:ext cx="308919" cy="345989"/>
          </a:xfrm>
          <a:prstGeom prst="straightConnector1">
            <a:avLst/>
          </a:prstGeom>
          <a:ln w="28575">
            <a:solidFill>
              <a:srgbClr val="C0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053914" y="1452488"/>
            <a:ext cx="1927654" cy="0"/>
          </a:xfrm>
          <a:prstGeom prst="line">
            <a:avLst/>
          </a:prstGeom>
          <a:ln w="28575">
            <a:solidFill>
              <a:srgbClr val="C00000"/>
            </a:solidFill>
            <a:prstDash val="soli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969210" y="1305346"/>
            <a:ext cx="1828800" cy="307777"/>
          </a:xfrm>
          <a:prstGeom prst="rect">
            <a:avLst/>
          </a:prstGeom>
          <a:noFill/>
        </p:spPr>
        <p:txBody>
          <a:bodyPr wrap="square" rtlCol="0">
            <a:spAutoFit/>
          </a:bodyPr>
          <a:lstStyle/>
          <a:p>
            <a:r>
              <a:rPr lang="en-US" sz="1400" b="1" dirty="0" smtClean="0">
                <a:solidFill>
                  <a:schemeClr val="tx2">
                    <a:lumMod val="50000"/>
                  </a:schemeClr>
                </a:solidFill>
              </a:rPr>
              <a:t>DIMM SLOT</a:t>
            </a:r>
          </a:p>
        </p:txBody>
      </p:sp>
      <p:sp>
        <p:nvSpPr>
          <p:cNvPr id="15" name="Left Brace 14"/>
          <p:cNvSpPr/>
          <p:nvPr/>
        </p:nvSpPr>
        <p:spPr>
          <a:xfrm rot="18741364">
            <a:off x="2815844" y="3503140"/>
            <a:ext cx="645546" cy="1816443"/>
          </a:xfrm>
          <a:prstGeom prst="leftBrace">
            <a:avLst/>
          </a:prstGeom>
          <a:ln w="31750">
            <a:solidFill>
              <a:srgbClr val="C0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TextBox 16"/>
          <p:cNvSpPr txBox="1"/>
          <p:nvPr/>
        </p:nvSpPr>
        <p:spPr>
          <a:xfrm>
            <a:off x="1812045" y="4744994"/>
            <a:ext cx="1581665" cy="738664"/>
          </a:xfrm>
          <a:prstGeom prst="rect">
            <a:avLst/>
          </a:prstGeom>
          <a:noFill/>
        </p:spPr>
        <p:txBody>
          <a:bodyPr wrap="square" rtlCol="0">
            <a:spAutoFit/>
          </a:bodyPr>
          <a:lstStyle/>
          <a:p>
            <a:r>
              <a:rPr lang="en-US" sz="1400" b="1" dirty="0" smtClean="0">
                <a:solidFill>
                  <a:schemeClr val="tx2">
                    <a:lumMod val="50000"/>
                  </a:schemeClr>
                </a:solidFill>
              </a:rPr>
              <a:t>BACK PANEL</a:t>
            </a:r>
          </a:p>
          <a:p>
            <a:r>
              <a:rPr lang="en-US" sz="1400" b="1" dirty="0" smtClean="0">
                <a:solidFill>
                  <a:schemeClr val="tx2">
                    <a:lumMod val="50000"/>
                  </a:schemeClr>
                </a:solidFill>
              </a:rPr>
              <a:t>(PERIPHERAL CONNECTORS)</a:t>
            </a:r>
          </a:p>
        </p:txBody>
      </p:sp>
      <p:sp>
        <p:nvSpPr>
          <p:cNvPr id="19" name="Right Brace 18"/>
          <p:cNvSpPr/>
          <p:nvPr/>
        </p:nvSpPr>
        <p:spPr>
          <a:xfrm rot="3138051">
            <a:off x="7085269" y="5191652"/>
            <a:ext cx="593125" cy="809939"/>
          </a:xfrm>
          <a:prstGeom prst="rightBrace">
            <a:avLst/>
          </a:prstGeom>
          <a:ln w="28575">
            <a:solidFill>
              <a:srgbClr val="C0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7661189" y="5634455"/>
            <a:ext cx="1618735" cy="738664"/>
          </a:xfrm>
          <a:prstGeom prst="rect">
            <a:avLst/>
          </a:prstGeom>
          <a:noFill/>
        </p:spPr>
        <p:txBody>
          <a:bodyPr wrap="square" rtlCol="0">
            <a:spAutoFit/>
          </a:bodyPr>
          <a:lstStyle/>
          <a:p>
            <a:r>
              <a:rPr lang="en-US" sz="1400" b="1" dirty="0" smtClean="0">
                <a:solidFill>
                  <a:schemeClr val="tx2">
                    <a:lumMod val="50000"/>
                  </a:schemeClr>
                </a:solidFill>
              </a:rPr>
              <a:t>FRONT PANEL CONNECTOR PINS</a:t>
            </a:r>
          </a:p>
        </p:txBody>
      </p:sp>
      <p:cxnSp>
        <p:nvCxnSpPr>
          <p:cNvPr id="26" name="Straight Arrow Connector 25"/>
          <p:cNvCxnSpPr/>
          <p:nvPr/>
        </p:nvCxnSpPr>
        <p:spPr>
          <a:xfrm flipH="1" flipV="1">
            <a:off x="7381831" y="4385508"/>
            <a:ext cx="1292612" cy="445984"/>
          </a:xfrm>
          <a:prstGeom prst="straightConnector1">
            <a:avLst/>
          </a:prstGeom>
          <a:ln w="28575">
            <a:solidFill>
              <a:srgbClr val="C0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755072" y="4744994"/>
            <a:ext cx="1303328" cy="307777"/>
          </a:xfrm>
          <a:prstGeom prst="rect">
            <a:avLst/>
          </a:prstGeom>
          <a:noFill/>
        </p:spPr>
        <p:txBody>
          <a:bodyPr wrap="square" rtlCol="0">
            <a:spAutoFit/>
          </a:bodyPr>
          <a:lstStyle/>
          <a:p>
            <a:r>
              <a:rPr lang="en-US" sz="1400" b="1" dirty="0" smtClean="0">
                <a:solidFill>
                  <a:schemeClr val="tx2">
                    <a:lumMod val="50000"/>
                  </a:schemeClr>
                </a:solidFill>
              </a:rPr>
              <a:t>PCI SLOT</a:t>
            </a:r>
          </a:p>
        </p:txBody>
      </p:sp>
      <p:cxnSp>
        <p:nvCxnSpPr>
          <p:cNvPr id="31" name="Straight Arrow Connector 30"/>
          <p:cNvCxnSpPr/>
          <p:nvPr/>
        </p:nvCxnSpPr>
        <p:spPr>
          <a:xfrm flipV="1">
            <a:off x="4683211" y="4510216"/>
            <a:ext cx="1149178" cy="1334530"/>
          </a:xfrm>
          <a:prstGeom prst="straightConnector1">
            <a:avLst/>
          </a:prstGeom>
          <a:ln w="28575">
            <a:solidFill>
              <a:srgbClr val="C0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138617" y="5844746"/>
            <a:ext cx="1915297" cy="307777"/>
          </a:xfrm>
          <a:prstGeom prst="rect">
            <a:avLst/>
          </a:prstGeom>
          <a:noFill/>
        </p:spPr>
        <p:txBody>
          <a:bodyPr wrap="square" rtlCol="0">
            <a:spAutoFit/>
          </a:bodyPr>
          <a:lstStyle/>
          <a:p>
            <a:r>
              <a:rPr lang="en-US" sz="1400" b="1" dirty="0" smtClean="0">
                <a:solidFill>
                  <a:schemeClr val="tx2">
                    <a:lumMod val="50000"/>
                  </a:schemeClr>
                </a:solidFill>
              </a:rPr>
              <a:t>PCI XPRESS SLOT</a:t>
            </a:r>
          </a:p>
        </p:txBody>
      </p:sp>
      <p:cxnSp>
        <p:nvCxnSpPr>
          <p:cNvPr id="37" name="Straight Arrow Connector 36"/>
          <p:cNvCxnSpPr/>
          <p:nvPr/>
        </p:nvCxnSpPr>
        <p:spPr>
          <a:xfrm flipH="1">
            <a:off x="7661189" y="2205109"/>
            <a:ext cx="1013254" cy="216815"/>
          </a:xfrm>
          <a:prstGeom prst="straightConnector1">
            <a:avLst/>
          </a:prstGeom>
          <a:ln w="28575">
            <a:solidFill>
              <a:srgbClr val="C0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8718002" y="2000130"/>
            <a:ext cx="2310714" cy="307777"/>
          </a:xfrm>
          <a:prstGeom prst="rect">
            <a:avLst/>
          </a:prstGeom>
          <a:noFill/>
        </p:spPr>
        <p:txBody>
          <a:bodyPr wrap="square" rtlCol="0">
            <a:spAutoFit/>
          </a:bodyPr>
          <a:lstStyle/>
          <a:p>
            <a:r>
              <a:rPr lang="en-US" sz="1400" b="1" dirty="0" smtClean="0">
                <a:solidFill>
                  <a:schemeClr val="tx2">
                    <a:lumMod val="50000"/>
                  </a:schemeClr>
                </a:solidFill>
              </a:rPr>
              <a:t>24 PIN ATX CONNECTOR</a:t>
            </a:r>
          </a:p>
        </p:txBody>
      </p:sp>
    </p:spTree>
    <p:extLst>
      <p:ext uri="{BB962C8B-B14F-4D97-AF65-F5344CB8AC3E}">
        <p14:creationId xmlns:p14="http://schemas.microsoft.com/office/powerpoint/2010/main" val="101659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circle(in)">
                                      <p:cBhvr>
                                        <p:cTn id="20" dur="20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barn(inVertical)">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circle(in)">
                                      <p:cBhvr>
                                        <p:cTn id="37" dur="2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1000"/>
                                        <p:tgtEl>
                                          <p:spTgt spid="32"/>
                                        </p:tgtEl>
                                      </p:cBhvr>
                                    </p:animEffect>
                                    <p:anim calcmode="lin" valueType="num">
                                      <p:cBhvr>
                                        <p:cTn id="48" dur="1000" fill="hold"/>
                                        <p:tgtEl>
                                          <p:spTgt spid="32"/>
                                        </p:tgtEl>
                                        <p:attrNameLst>
                                          <p:attrName>ppt_x</p:attrName>
                                        </p:attrNameLst>
                                      </p:cBhvr>
                                      <p:tavLst>
                                        <p:tav tm="0">
                                          <p:val>
                                            <p:strVal val="#ppt_x"/>
                                          </p:val>
                                        </p:tav>
                                        <p:tav tm="100000">
                                          <p:val>
                                            <p:strVal val="#ppt_x"/>
                                          </p:val>
                                        </p:tav>
                                      </p:tavLst>
                                    </p:anim>
                                    <p:anim calcmode="lin" valueType="num">
                                      <p:cBhvr>
                                        <p:cTn id="4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00"/>
                                        <p:tgtEl>
                                          <p:spTgt spid="19"/>
                                        </p:tgtEl>
                                      </p:cBhvr>
                                    </p:animEffect>
                                    <p:anim calcmode="lin" valueType="num">
                                      <p:cBhvr>
                                        <p:cTn id="55" dur="1000" fill="hold"/>
                                        <p:tgtEl>
                                          <p:spTgt spid="19"/>
                                        </p:tgtEl>
                                        <p:attrNameLst>
                                          <p:attrName>ppt_x</p:attrName>
                                        </p:attrNameLst>
                                      </p:cBhvr>
                                      <p:tavLst>
                                        <p:tav tm="0">
                                          <p:val>
                                            <p:strVal val="#ppt_x"/>
                                          </p:val>
                                        </p:tav>
                                        <p:tav tm="100000">
                                          <p:val>
                                            <p:strVal val="#ppt_x"/>
                                          </p:val>
                                        </p:tav>
                                      </p:tavLst>
                                    </p:anim>
                                    <p:anim calcmode="lin" valueType="num">
                                      <p:cBhvr>
                                        <p:cTn id="5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circle(in)">
                                      <p:cBhvr>
                                        <p:cTn id="61" dur="20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1000"/>
                                        <p:tgtEl>
                                          <p:spTgt spid="26"/>
                                        </p:tgtEl>
                                      </p:cBhvr>
                                    </p:animEffect>
                                    <p:anim calcmode="lin" valueType="num">
                                      <p:cBhvr>
                                        <p:cTn id="67" dur="1000" fill="hold"/>
                                        <p:tgtEl>
                                          <p:spTgt spid="26"/>
                                        </p:tgtEl>
                                        <p:attrNameLst>
                                          <p:attrName>ppt_x</p:attrName>
                                        </p:attrNameLst>
                                      </p:cBhvr>
                                      <p:tavLst>
                                        <p:tav tm="0">
                                          <p:val>
                                            <p:strVal val="#ppt_x"/>
                                          </p:val>
                                        </p:tav>
                                        <p:tav tm="100000">
                                          <p:val>
                                            <p:strVal val="#ppt_x"/>
                                          </p:val>
                                        </p:tav>
                                      </p:tavLst>
                                    </p:anim>
                                    <p:anim calcmode="lin" valueType="num">
                                      <p:cBhvr>
                                        <p:cTn id="6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wipe(down)">
                                      <p:cBhvr>
                                        <p:cTn id="73" dur="500"/>
                                        <p:tgtEl>
                                          <p:spTgt spid="2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6"/>
                                        </p:tgtEl>
                                        <p:attrNameLst>
                                          <p:attrName>style.visibility</p:attrName>
                                        </p:attrNameLst>
                                      </p:cBhvr>
                                      <p:to>
                                        <p:strVal val="visible"/>
                                      </p:to>
                                    </p:set>
                                    <p:animEffect transition="in" filter="wipe(down)">
                                      <p:cBhvr>
                                        <p:cTn id="78" dur="500"/>
                                        <p:tgtEl>
                                          <p:spTgt spid="6"/>
                                        </p:tgtEl>
                                      </p:cBhvr>
                                    </p:animEffect>
                                  </p:childTnLst>
                                </p:cTn>
                              </p:par>
                            </p:childTnLst>
                          </p:cTn>
                        </p:par>
                      </p:childTnLst>
                    </p:cTn>
                  </p:par>
                  <p:par>
                    <p:cTn id="79" fill="hold">
                      <p:stCondLst>
                        <p:cond delay="indefinite"/>
                      </p:stCondLst>
                      <p:childTnLst>
                        <p:par>
                          <p:cTn id="80" fill="hold">
                            <p:stCondLst>
                              <p:cond delay="0"/>
                            </p:stCondLst>
                            <p:childTnLst>
                              <p:par>
                                <p:cTn id="81" presetID="6" presetClass="entr" presetSubtype="16"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circle(in)">
                                      <p:cBhvr>
                                        <p:cTn id="83" dur="2000"/>
                                        <p:tgtEl>
                                          <p:spTgt spid="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nodeType="click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wipe(down)">
                                      <p:cBhvr>
                                        <p:cTn id="88" dur="500"/>
                                        <p:tgtEl>
                                          <p:spTgt spid="27"/>
                                        </p:tgtEl>
                                      </p:cBhvr>
                                    </p:animEffect>
                                  </p:childTnLst>
                                </p:cTn>
                              </p:par>
                            </p:childTnLst>
                          </p:cTn>
                        </p:par>
                      </p:childTnLst>
                    </p:cTn>
                  </p:par>
                  <p:par>
                    <p:cTn id="89" fill="hold">
                      <p:stCondLst>
                        <p:cond delay="indefinite"/>
                      </p:stCondLst>
                      <p:childTnLst>
                        <p:par>
                          <p:cTn id="90" fill="hold">
                            <p:stCondLst>
                              <p:cond delay="0"/>
                            </p:stCondLst>
                            <p:childTnLst>
                              <p:par>
                                <p:cTn id="91" presetID="6" presetClass="entr" presetSubtype="16" fill="hold" grpId="0"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circle(in)">
                                      <p:cBhvr>
                                        <p:cTn id="93" dur="2000"/>
                                        <p:tgtEl>
                                          <p:spTgt spid="28"/>
                                        </p:tgtEl>
                                      </p:cBhvr>
                                    </p:animEffect>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1000"/>
                                        <p:tgtEl>
                                          <p:spTgt spid="37"/>
                                        </p:tgtEl>
                                      </p:cBhvr>
                                    </p:animEffect>
                                    <p:anim calcmode="lin" valueType="num">
                                      <p:cBhvr>
                                        <p:cTn id="99" dur="1000" fill="hold"/>
                                        <p:tgtEl>
                                          <p:spTgt spid="37"/>
                                        </p:tgtEl>
                                        <p:attrNameLst>
                                          <p:attrName>ppt_x</p:attrName>
                                        </p:attrNameLst>
                                      </p:cBhvr>
                                      <p:tavLst>
                                        <p:tav tm="0">
                                          <p:val>
                                            <p:strVal val="#ppt_x"/>
                                          </p:val>
                                        </p:tav>
                                        <p:tav tm="100000">
                                          <p:val>
                                            <p:strVal val="#ppt_x"/>
                                          </p:val>
                                        </p:tav>
                                      </p:tavLst>
                                    </p:anim>
                                    <p:anim calcmode="lin" valueType="num">
                                      <p:cBhvr>
                                        <p:cTn id="100"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6" presetClass="entr" presetSubtype="16" fill="hold" grpId="0" nodeType="click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circle(in)">
                                      <p:cBhvr>
                                        <p:cTn id="105" dur="2000"/>
                                        <p:tgtEl>
                                          <p:spTgt spid="38"/>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nodeType="clickEffect">
                                  <p:stCondLst>
                                    <p:cond delay="0"/>
                                  </p:stCondLst>
                                  <p:childTnLst>
                                    <p:set>
                                      <p:cBhvr>
                                        <p:cTn id="109" dur="1" fill="hold">
                                          <p:stCondLst>
                                            <p:cond delay="0"/>
                                          </p:stCondLst>
                                        </p:cTn>
                                        <p:tgtEl>
                                          <p:spTgt spid="9"/>
                                        </p:tgtEl>
                                        <p:attrNameLst>
                                          <p:attrName>style.visibility</p:attrName>
                                        </p:attrNameLst>
                                      </p:cBhvr>
                                      <p:to>
                                        <p:strVal val="visible"/>
                                      </p:to>
                                    </p:set>
                                    <p:animEffect transition="in" filter="wipe(down)">
                                      <p:cBhvr>
                                        <p:cTn id="110" dur="500"/>
                                        <p:tgtEl>
                                          <p:spTgt spid="9"/>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12"/>
                                        </p:tgtEl>
                                        <p:attrNameLst>
                                          <p:attrName>style.visibility</p:attrName>
                                        </p:attrNameLst>
                                      </p:cBhvr>
                                      <p:to>
                                        <p:strVal val="visible"/>
                                      </p:to>
                                    </p:set>
                                    <p:animEffect transition="in" filter="wipe(down)">
                                      <p:cBhvr>
                                        <p:cTn id="115" dur="500"/>
                                        <p:tgtEl>
                                          <p:spTgt spid="12"/>
                                        </p:tgtEl>
                                      </p:cBhvr>
                                    </p:animEffect>
                                  </p:childTnLst>
                                </p:cTn>
                              </p:par>
                            </p:childTnLst>
                          </p:cTn>
                        </p:par>
                      </p:childTnLst>
                    </p:cTn>
                  </p:par>
                  <p:par>
                    <p:cTn id="116" fill="hold">
                      <p:stCondLst>
                        <p:cond delay="indefinite"/>
                      </p:stCondLst>
                      <p:childTnLst>
                        <p:par>
                          <p:cTn id="117" fill="hold">
                            <p:stCondLst>
                              <p:cond delay="0"/>
                            </p:stCondLst>
                            <p:childTnLst>
                              <p:par>
                                <p:cTn id="118" presetID="6" presetClass="entr" presetSubtype="16" fill="hold" grpId="0" nodeType="clickEffect">
                                  <p:stCondLst>
                                    <p:cond delay="0"/>
                                  </p:stCondLst>
                                  <p:childTnLst>
                                    <p:set>
                                      <p:cBhvr>
                                        <p:cTn id="119" dur="1" fill="hold">
                                          <p:stCondLst>
                                            <p:cond delay="0"/>
                                          </p:stCondLst>
                                        </p:cTn>
                                        <p:tgtEl>
                                          <p:spTgt spid="13"/>
                                        </p:tgtEl>
                                        <p:attrNameLst>
                                          <p:attrName>style.visibility</p:attrName>
                                        </p:attrNameLst>
                                      </p:cBhvr>
                                      <p:to>
                                        <p:strVal val="visible"/>
                                      </p:to>
                                    </p:set>
                                    <p:animEffect transition="in" filter="circle(in)">
                                      <p:cBhvr>
                                        <p:cTn id="12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8" grpId="0"/>
      <p:bldP spid="7" grpId="0"/>
      <p:bldP spid="13" grpId="0"/>
      <p:bldP spid="15" grpId="0" animBg="1"/>
      <p:bldP spid="17" grpId="0"/>
      <p:bldP spid="19" grpId="0" animBg="1"/>
      <p:bldP spid="21" grpId="0"/>
      <p:bldP spid="29" grpId="0"/>
      <p:bldP spid="32" grpId="0"/>
      <p:bldP spid="3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035089"/>
            <a:ext cx="5588533" cy="721365"/>
          </a:xfrm>
        </p:spPr>
        <p:txBody>
          <a:bodyPr/>
          <a:lstStyle/>
          <a:p>
            <a:r>
              <a:rPr lang="en-US" b="1" dirty="0" smtClean="0">
                <a:latin typeface="Times New Roman" panose="02020603050405020304" pitchFamily="18" charset="0"/>
                <a:cs typeface="Times New Roman" panose="02020603050405020304" pitchFamily="18" charset="0"/>
              </a:rPr>
              <a:t>Network Fundamentals</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00326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Network</a:t>
            </a: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8529" y="2088292"/>
            <a:ext cx="5038952" cy="951470"/>
          </a:xfrm>
        </p:spPr>
        <p:txBody>
          <a:bodyPr/>
          <a:lstStyle/>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Network is the practice of interfacing two or more  </a:t>
            </a:r>
            <a:r>
              <a:rPr lang="en-US" sz="2000" dirty="0" smtClean="0">
                <a:latin typeface="Times New Roman" panose="02020603050405020304" pitchFamily="18" charset="0"/>
                <a:cs typeface="Times New Roman" panose="02020603050405020304" pitchFamily="18" charset="0"/>
              </a:rPr>
              <a:t>computing </a:t>
            </a:r>
            <a:r>
              <a:rPr lang="en-US" sz="2000" dirty="0">
                <a:latin typeface="Times New Roman" panose="02020603050405020304" pitchFamily="18" charset="0"/>
                <a:cs typeface="Times New Roman" panose="02020603050405020304" pitchFamily="18" charset="0"/>
              </a:rPr>
              <a:t>devices with each other for the purpose of </a:t>
            </a:r>
            <a:r>
              <a:rPr lang="en-US" sz="2000" dirty="0" smtClean="0">
                <a:latin typeface="Times New Roman" panose="02020603050405020304" pitchFamily="18" charset="0"/>
                <a:cs typeface="Times New Roman" panose="02020603050405020304" pitchFamily="18" charset="0"/>
              </a:rPr>
              <a:t> sharing data.</a:t>
            </a:r>
            <a:endParaRPr lang="en-US" sz="20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Text Placeholder 3"/>
          <p:cNvSpPr>
            <a:spLocks noGrp="1"/>
          </p:cNvSpPr>
          <p:nvPr>
            <p:ph type="body" sz="quarter" idx="11"/>
          </p:nvPr>
        </p:nvSpPr>
        <p:spPr>
          <a:xfrm>
            <a:off x="398143" y="1495447"/>
            <a:ext cx="11813715" cy="407494"/>
          </a:xfrm>
        </p:spPr>
        <p:txBody>
          <a:bodyPr/>
          <a:lstStyle/>
          <a:p>
            <a:r>
              <a:rPr lang="en-US" sz="2000" dirty="0">
                <a:latin typeface="Times New Roman" panose="02020603050405020304" pitchFamily="18" charset="0"/>
                <a:cs typeface="Times New Roman" panose="02020603050405020304" pitchFamily="18" charset="0"/>
              </a:rPr>
              <a:t>What is network?</a:t>
            </a:r>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923" y="3145494"/>
            <a:ext cx="3297359" cy="318024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5762" y="1408670"/>
            <a:ext cx="5714486" cy="4720281"/>
          </a:xfrm>
          <a:prstGeom prst="rect">
            <a:avLst/>
          </a:prstGeom>
        </p:spPr>
      </p:pic>
    </p:spTree>
    <p:extLst>
      <p:ext uri="{BB962C8B-B14F-4D97-AF65-F5344CB8AC3E}">
        <p14:creationId xmlns:p14="http://schemas.microsoft.com/office/powerpoint/2010/main" val="263172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Network Devices</a:t>
            </a: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5026" y="1964725"/>
            <a:ext cx="11793979" cy="4198505"/>
          </a:xfrm>
        </p:spPr>
        <p:txBody>
          <a:bodyPr/>
          <a:lstStyle/>
          <a:p>
            <a:pPr marL="0" indent="0">
              <a:buNone/>
            </a:pPr>
            <a:r>
              <a:rPr lang="en-US" sz="2000" dirty="0" smtClean="0">
                <a:solidFill>
                  <a:schemeClr val="tx1">
                    <a:lumMod val="50000"/>
                  </a:schemeClr>
                </a:solidFill>
                <a:latin typeface="Times New Roman" panose="02020603050405020304" pitchFamily="18" charset="0"/>
                <a:cs typeface="Times New Roman" panose="02020603050405020304" pitchFamily="18" charset="0"/>
              </a:rPr>
              <a:t> NIC </a:t>
            </a:r>
            <a:r>
              <a:rPr lang="en-US" sz="2000" dirty="0">
                <a:solidFill>
                  <a:schemeClr val="tx1">
                    <a:lumMod val="50000"/>
                  </a:schemeClr>
                </a:solidFill>
                <a:latin typeface="Times New Roman" panose="02020603050405020304" pitchFamily="18" charset="0"/>
                <a:cs typeface="Times New Roman" panose="02020603050405020304" pitchFamily="18" charset="0"/>
              </a:rPr>
              <a:t>( Network Interface Card )</a:t>
            </a:r>
          </a:p>
          <a:p>
            <a:pPr marL="0" indent="0">
              <a:buNone/>
            </a:pPr>
            <a:endParaRPr lang="en-US" dirty="0"/>
          </a:p>
        </p:txBody>
      </p:sp>
      <p:sp>
        <p:nvSpPr>
          <p:cNvPr id="4" name="Text Placeholder 3"/>
          <p:cNvSpPr>
            <a:spLocks noGrp="1"/>
          </p:cNvSpPr>
          <p:nvPr>
            <p:ph type="body" sz="quarter" idx="11"/>
          </p:nvPr>
        </p:nvSpPr>
        <p:spPr>
          <a:xfrm>
            <a:off x="326520" y="1470734"/>
            <a:ext cx="11813715" cy="345710"/>
          </a:xfrm>
        </p:spPr>
        <p:txBody>
          <a:bodyPr/>
          <a:lstStyle/>
          <a:p>
            <a:r>
              <a:rPr lang="en-US" dirty="0" smtClean="0">
                <a:latin typeface="Times New Roman" panose="02020603050405020304" pitchFamily="18" charset="0"/>
                <a:cs typeface="Times New Roman" panose="02020603050405020304" pitchFamily="18" charset="0"/>
              </a:rPr>
              <a:t>Several network devices are</a:t>
            </a: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0281" y="1418567"/>
            <a:ext cx="1896043" cy="1444328"/>
          </a:xfrm>
          <a:prstGeom prst="rect">
            <a:avLst/>
          </a:prstGeom>
        </p:spPr>
      </p:pic>
      <p:sp>
        <p:nvSpPr>
          <p:cNvPr id="6" name="Rectangle 5"/>
          <p:cNvSpPr/>
          <p:nvPr/>
        </p:nvSpPr>
        <p:spPr>
          <a:xfrm>
            <a:off x="333068" y="2462785"/>
            <a:ext cx="1689886" cy="400110"/>
          </a:xfrm>
          <a:prstGeom prst="rect">
            <a:avLst/>
          </a:prstGeom>
        </p:spPr>
        <p:txBody>
          <a:bodyPr wrap="none">
            <a:spAutoFit/>
          </a:bodyPr>
          <a:lstStyle/>
          <a:p>
            <a:pPr algn="just"/>
            <a:r>
              <a:rPr lang="en-US" sz="2000" dirty="0">
                <a:solidFill>
                  <a:schemeClr val="tx1">
                    <a:lumMod val="50000"/>
                  </a:schemeClr>
                </a:solidFill>
                <a:latin typeface="Times New Roman" panose="02020603050405020304" pitchFamily="18" charset="0"/>
                <a:cs typeface="Times New Roman" panose="02020603050405020304" pitchFamily="18" charset="0"/>
              </a:rPr>
              <a:t>Network HUB</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8750" y="1618929"/>
            <a:ext cx="2354239" cy="1687711"/>
          </a:xfrm>
          <a:prstGeom prst="rect">
            <a:avLst/>
          </a:prstGeom>
        </p:spPr>
      </p:pic>
      <p:sp>
        <p:nvSpPr>
          <p:cNvPr id="8" name="Rectangle 7"/>
          <p:cNvSpPr/>
          <p:nvPr/>
        </p:nvSpPr>
        <p:spPr>
          <a:xfrm>
            <a:off x="333068" y="2974869"/>
            <a:ext cx="1095172" cy="400110"/>
          </a:xfrm>
          <a:prstGeom prst="rect">
            <a:avLst/>
          </a:prstGeom>
        </p:spPr>
        <p:txBody>
          <a:bodyPr wrap="none">
            <a:spAutoFit/>
          </a:bodyPr>
          <a:lstStyle/>
          <a:p>
            <a:r>
              <a:rPr lang="en-US" sz="2000" dirty="0">
                <a:solidFill>
                  <a:schemeClr val="tx1">
                    <a:lumMod val="50000"/>
                  </a:schemeClr>
                </a:solidFill>
                <a:latin typeface="Times New Roman" panose="02020603050405020304" pitchFamily="18" charset="0"/>
                <a:cs typeface="Times New Roman" panose="02020603050405020304" pitchFamily="18" charset="0"/>
              </a:rPr>
              <a:t>Repeater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1870" y="1226327"/>
            <a:ext cx="2374995" cy="2148652"/>
          </a:xfrm>
          <a:prstGeom prst="rect">
            <a:avLst/>
          </a:prstGeom>
        </p:spPr>
      </p:pic>
      <p:sp>
        <p:nvSpPr>
          <p:cNvPr id="10" name="Rectangle 9"/>
          <p:cNvSpPr/>
          <p:nvPr/>
        </p:nvSpPr>
        <p:spPr>
          <a:xfrm>
            <a:off x="333068" y="3461262"/>
            <a:ext cx="881973" cy="400110"/>
          </a:xfrm>
          <a:prstGeom prst="rect">
            <a:avLst/>
          </a:prstGeom>
        </p:spPr>
        <p:txBody>
          <a:bodyPr wrap="none">
            <a:spAutoFit/>
          </a:bodyPr>
          <a:lstStyle/>
          <a:p>
            <a:r>
              <a:rPr lang="en-US" sz="2000" dirty="0">
                <a:solidFill>
                  <a:schemeClr val="tx1">
                    <a:lumMod val="50000"/>
                  </a:schemeClr>
                </a:solidFill>
                <a:latin typeface="Times New Roman" panose="02020603050405020304" pitchFamily="18" charset="0"/>
                <a:cs typeface="Times New Roman" panose="02020603050405020304" pitchFamily="18" charset="0"/>
              </a:rPr>
              <a:t>Bridge</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4625" y="2876994"/>
            <a:ext cx="2077258" cy="1390615"/>
          </a:xfrm>
          <a:prstGeom prst="rect">
            <a:avLst/>
          </a:prstGeom>
        </p:spPr>
      </p:pic>
      <p:sp>
        <p:nvSpPr>
          <p:cNvPr id="12" name="Rectangle 11"/>
          <p:cNvSpPr/>
          <p:nvPr/>
        </p:nvSpPr>
        <p:spPr>
          <a:xfrm>
            <a:off x="326496" y="4017689"/>
            <a:ext cx="896399" cy="400110"/>
          </a:xfrm>
          <a:prstGeom prst="rect">
            <a:avLst/>
          </a:prstGeom>
        </p:spPr>
        <p:txBody>
          <a:bodyPr wrap="none">
            <a:spAutoFit/>
          </a:bodyPr>
          <a:lstStyle/>
          <a:p>
            <a:pPr>
              <a:buClr>
                <a:schemeClr val="accent2"/>
              </a:buClr>
            </a:pPr>
            <a:r>
              <a:rPr lang="en-US" sz="2000" dirty="0">
                <a:solidFill>
                  <a:schemeClr val="tx1">
                    <a:lumMod val="50000"/>
                  </a:schemeClr>
                </a:solidFill>
                <a:latin typeface="Times New Roman" panose="02020603050405020304" pitchFamily="18" charset="0"/>
                <a:cs typeface="Times New Roman" panose="02020603050405020304" pitchFamily="18" charset="0"/>
              </a:rPr>
              <a:t>Switch</a:t>
            </a:r>
          </a:p>
        </p:txBody>
      </p:sp>
      <p:sp>
        <p:nvSpPr>
          <p:cNvPr id="14" name="Rectangle 13"/>
          <p:cNvSpPr/>
          <p:nvPr/>
        </p:nvSpPr>
        <p:spPr>
          <a:xfrm>
            <a:off x="345732" y="4522837"/>
            <a:ext cx="881973" cy="400110"/>
          </a:xfrm>
          <a:prstGeom prst="rect">
            <a:avLst/>
          </a:prstGeom>
        </p:spPr>
        <p:txBody>
          <a:bodyPr wrap="none">
            <a:spAutoFit/>
          </a:bodyPr>
          <a:lstStyle/>
          <a:p>
            <a:r>
              <a:rPr lang="en-US" sz="2000" dirty="0">
                <a:solidFill>
                  <a:schemeClr val="tx1">
                    <a:lumMod val="50000"/>
                  </a:schemeClr>
                </a:solidFill>
                <a:latin typeface="Times New Roman" panose="02020603050405020304" pitchFamily="18" charset="0"/>
                <a:cs typeface="Times New Roman" panose="02020603050405020304" pitchFamily="18" charset="0"/>
              </a:rPr>
              <a:t>Router</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10803" y="3861372"/>
            <a:ext cx="2442764" cy="1845902"/>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6234" y="4784323"/>
            <a:ext cx="3840107" cy="1537142"/>
          </a:xfrm>
          <a:prstGeom prst="rect">
            <a:avLst/>
          </a:prstGeom>
        </p:spPr>
      </p:pic>
      <p:sp>
        <p:nvSpPr>
          <p:cNvPr id="17" name="TextBox 16"/>
          <p:cNvSpPr txBox="1"/>
          <p:nvPr/>
        </p:nvSpPr>
        <p:spPr>
          <a:xfrm>
            <a:off x="6486287" y="3645928"/>
            <a:ext cx="2043415" cy="369332"/>
          </a:xfrm>
          <a:prstGeom prst="rect">
            <a:avLst/>
          </a:prstGeom>
          <a:noFill/>
        </p:spPr>
        <p:txBody>
          <a:bodyPr wrap="square" rtlCol="0">
            <a:spAutoFit/>
          </a:bodyPr>
          <a:lstStyle/>
          <a:p>
            <a:r>
              <a:rPr lang="en-US" b="1" dirty="0" smtClean="0">
                <a:solidFill>
                  <a:schemeClr val="tx2">
                    <a:lumMod val="50000"/>
                  </a:schemeClr>
                </a:solidFill>
                <a:latin typeface="Times New Roman" panose="02020603050405020304" pitchFamily="18" charset="0"/>
                <a:cs typeface="Times New Roman" panose="02020603050405020304" pitchFamily="18" charset="0"/>
              </a:rPr>
              <a:t>Network Devices</a:t>
            </a:r>
          </a:p>
        </p:txBody>
      </p:sp>
      <p:cxnSp>
        <p:nvCxnSpPr>
          <p:cNvPr id="21" name="Straight Arrow Connector 20"/>
          <p:cNvCxnSpPr/>
          <p:nvPr/>
        </p:nvCxnSpPr>
        <p:spPr>
          <a:xfrm flipH="1" flipV="1">
            <a:off x="6030098" y="2662841"/>
            <a:ext cx="753761" cy="896549"/>
          </a:xfrm>
          <a:prstGeom prst="straightConnector1">
            <a:avLst/>
          </a:prstGeom>
          <a:ln w="31750">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5301049" y="3661317"/>
            <a:ext cx="1022162" cy="169276"/>
          </a:xfrm>
          <a:prstGeom prst="straightConnector1">
            <a:avLst/>
          </a:prstGeom>
          <a:ln w="31750">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241059" y="4156313"/>
            <a:ext cx="0" cy="766634"/>
          </a:xfrm>
          <a:prstGeom prst="straightConnector1">
            <a:avLst/>
          </a:prstGeom>
          <a:ln w="31750">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303741" y="4017689"/>
            <a:ext cx="807062" cy="505148"/>
          </a:xfrm>
          <a:prstGeom prst="straightConnector1">
            <a:avLst/>
          </a:prstGeom>
          <a:ln w="31750">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8303741" y="3306640"/>
            <a:ext cx="1062681" cy="439315"/>
          </a:xfrm>
          <a:prstGeom prst="straightConnector1">
            <a:avLst/>
          </a:prstGeom>
          <a:ln w="31750">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7760043" y="2790457"/>
            <a:ext cx="123568" cy="768933"/>
          </a:xfrm>
          <a:prstGeom prst="straightConnector1">
            <a:avLst/>
          </a:prstGeom>
          <a:ln w="31750">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6424503" y="3572301"/>
            <a:ext cx="1879238" cy="58401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Tree>
    <p:extLst>
      <p:ext uri="{BB962C8B-B14F-4D97-AF65-F5344CB8AC3E}">
        <p14:creationId xmlns:p14="http://schemas.microsoft.com/office/powerpoint/2010/main" val="108675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barn(inVertical)">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down)">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down)">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down)">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down)">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Network Architecture</a:t>
            </a: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98022" y="1487606"/>
            <a:ext cx="5702528" cy="4650910"/>
          </a:xfrm>
        </p:spPr>
        <p:txBody>
          <a:bodyPr/>
          <a:lstStyle/>
          <a:p>
            <a:pPr marL="0" indent="0">
              <a:buNone/>
            </a:pPr>
            <a:r>
              <a:rPr lang="en-US" b="1" dirty="0" smtClean="0">
                <a:solidFill>
                  <a:schemeClr val="accent2"/>
                </a:solidFill>
                <a:latin typeface="Times New Roman" panose="02020603050405020304" pitchFamily="18" charset="0"/>
                <a:cs typeface="Times New Roman" panose="02020603050405020304" pitchFamily="18" charset="0"/>
              </a:rPr>
              <a:t>Characteristics of Network Architecture</a:t>
            </a:r>
          </a:p>
          <a:p>
            <a:pPr>
              <a:buFont typeface="Wingdings" panose="05000000000000000000" pitchFamily="2" charset="2"/>
              <a:buChar char="Ø"/>
            </a:pPr>
            <a:endParaRPr lang="en-US" b="1"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Fault Tolerance</a:t>
            </a:r>
          </a:p>
          <a:p>
            <a:pPr>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Scalability</a:t>
            </a:r>
          </a:p>
          <a:p>
            <a:pPr>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Quality of  Service</a:t>
            </a:r>
          </a:p>
          <a:p>
            <a:pPr>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Security</a:t>
            </a:r>
            <a:endParaRPr lang="en-US"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7278" y="1514901"/>
            <a:ext cx="4245950" cy="4202657"/>
          </a:xfrm>
          <a:prstGeom prst="rect">
            <a:avLst/>
          </a:prstGeom>
        </p:spPr>
      </p:pic>
    </p:spTree>
    <p:extLst>
      <p:ext uri="{BB962C8B-B14F-4D97-AF65-F5344CB8AC3E}">
        <p14:creationId xmlns:p14="http://schemas.microsoft.com/office/powerpoint/2010/main" val="338886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Network Types</a:t>
            </a: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98022" y="1574573"/>
            <a:ext cx="1471721" cy="4563943"/>
          </a:xfrm>
        </p:spPr>
        <p:txBody>
          <a:bodyPr/>
          <a:lstStyle/>
          <a:p>
            <a:pPr>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LAN</a:t>
            </a:r>
          </a:p>
          <a:p>
            <a:pPr>
              <a:buFont typeface="Wingdings" panose="05000000000000000000" pitchFamily="2" charset="2"/>
              <a:buChar char="Ø"/>
            </a:pPr>
            <a:endParaRPr lang="en-US" b="1"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WAN</a:t>
            </a:r>
          </a:p>
          <a:p>
            <a:pPr marL="0" indent="0">
              <a:buNone/>
            </a:pPr>
            <a:endParaRPr lang="en-US" b="1"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MAN</a:t>
            </a:r>
          </a:p>
          <a:p>
            <a:pPr>
              <a:buFont typeface="Wingdings" panose="05000000000000000000" pitchFamily="2" charset="2"/>
              <a:buChar char="Ø"/>
            </a:pPr>
            <a:endParaRPr lang="en-US" b="1"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WLAN</a:t>
            </a:r>
          </a:p>
          <a:p>
            <a:pPr marL="0" indent="0">
              <a:buNone/>
            </a:pPr>
            <a:endParaRPr lang="en-US"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5067" y="1206084"/>
            <a:ext cx="7646158" cy="4962704"/>
          </a:xfrm>
          <a:prstGeom prst="rect">
            <a:avLst/>
          </a:prstGeom>
          <a:ln>
            <a:noFill/>
          </a:ln>
          <a:effectLst>
            <a:softEdge rad="112500"/>
          </a:effectLst>
        </p:spPr>
      </p:pic>
    </p:spTree>
    <p:extLst>
      <p:ext uri="{BB962C8B-B14F-4D97-AF65-F5344CB8AC3E}">
        <p14:creationId xmlns:p14="http://schemas.microsoft.com/office/powerpoint/2010/main" val="3362229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Network Topology</a:t>
            </a: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1"/>
          </p:nvPr>
        </p:nvSpPr>
        <p:spPr>
          <a:xfrm>
            <a:off x="168220" y="1481799"/>
            <a:ext cx="11813715" cy="458212"/>
          </a:xfrm>
        </p:spPr>
        <p:txBody>
          <a:bodyPr/>
          <a:lstStyle/>
          <a:p>
            <a:r>
              <a:rPr lang="en-US" dirty="0" smtClean="0">
                <a:latin typeface="Times New Roman" panose="02020603050405020304" pitchFamily="18" charset="0"/>
                <a:cs typeface="Times New Roman" panose="02020603050405020304" pitchFamily="18" charset="0"/>
              </a:rPr>
              <a:t>Different types of Topology are:</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4002" y="2046943"/>
            <a:ext cx="2946283" cy="1697059"/>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953" y="3929449"/>
            <a:ext cx="2759777" cy="2292437"/>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7989" y="1439303"/>
            <a:ext cx="3052119" cy="171681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8054" y="3632886"/>
            <a:ext cx="4324865" cy="239415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21578" y="1236575"/>
            <a:ext cx="2662935" cy="2692874"/>
          </a:xfrm>
          <a:prstGeom prst="rect">
            <a:avLst/>
          </a:prstGeom>
        </p:spPr>
      </p:pic>
    </p:spTree>
    <p:extLst>
      <p:ext uri="{BB962C8B-B14F-4D97-AF65-F5344CB8AC3E}">
        <p14:creationId xmlns:p14="http://schemas.microsoft.com/office/powerpoint/2010/main" val="281224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circle(in)">
                                      <p:cBhvr>
                                        <p:cTn id="2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Internet Protocols</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12" name="Content Placeholder 11"/>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586155" y="1981200"/>
            <a:ext cx="4958860" cy="2239109"/>
          </a:xfrm>
        </p:spPr>
      </p:pic>
      <p:sp>
        <p:nvSpPr>
          <p:cNvPr id="10" name="Text Placeholder 9"/>
          <p:cNvSpPr>
            <a:spLocks noGrp="1"/>
          </p:cNvSpPr>
          <p:nvPr>
            <p:ph type="body" sz="quarter" idx="12"/>
          </p:nvPr>
        </p:nvSpPr>
        <p:spPr>
          <a:xfrm>
            <a:off x="306761" y="1355079"/>
            <a:ext cx="5541093" cy="653034"/>
          </a:xfrm>
        </p:spPr>
        <p:txBody>
          <a:bodyPr/>
          <a:lstStyle/>
          <a:p>
            <a:pPr algn="l"/>
            <a:r>
              <a:rPr lang="en-US" dirty="0" smtClean="0"/>
              <a:t>IPv4</a:t>
            </a:r>
            <a:endParaRPr lang="en-US" dirty="0"/>
          </a:p>
        </p:txBody>
      </p:sp>
      <p:sp>
        <p:nvSpPr>
          <p:cNvPr id="11" name="Text Placeholder 10"/>
          <p:cNvSpPr>
            <a:spLocks noGrp="1"/>
          </p:cNvSpPr>
          <p:nvPr>
            <p:ph type="body" sz="quarter" idx="13"/>
          </p:nvPr>
        </p:nvSpPr>
        <p:spPr>
          <a:xfrm>
            <a:off x="5842363" y="1228639"/>
            <a:ext cx="5541093" cy="653034"/>
          </a:xfrm>
        </p:spPr>
        <p:txBody>
          <a:bodyPr/>
          <a:lstStyle/>
          <a:p>
            <a:pPr algn="l"/>
            <a:r>
              <a:rPr lang="en-US" dirty="0" smtClean="0"/>
              <a:t>IPv6</a:t>
            </a:r>
            <a:endParaRPr lang="en-US" dirty="0"/>
          </a:p>
        </p:txBody>
      </p:sp>
      <p:pic>
        <p:nvPicPr>
          <p:cNvPr id="13314" name="Picture 2"/>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rcRect/>
          <a:stretch>
            <a:fillRect/>
          </a:stretch>
        </p:blipFill>
        <p:spPr bwMode="auto">
          <a:xfrm>
            <a:off x="5814645" y="1828800"/>
            <a:ext cx="5732585" cy="2274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0585" y="4280021"/>
            <a:ext cx="3833446" cy="1838325"/>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28339" y="4185135"/>
            <a:ext cx="3786554" cy="1922585"/>
          </a:xfrm>
          <a:prstGeom prst="rect">
            <a:avLst/>
          </a:prstGeom>
        </p:spPr>
      </p:pic>
    </p:spTree>
    <p:extLst>
      <p:ext uri="{BB962C8B-B14F-4D97-AF65-F5344CB8AC3E}">
        <p14:creationId xmlns:p14="http://schemas.microsoft.com/office/powerpoint/2010/main" val="38981186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IP Addressing Structure</a:t>
            </a:r>
            <a:endParaRPr lang="en-US" dirty="0"/>
          </a:p>
        </p:txBody>
      </p:sp>
      <p:sp>
        <p:nvSpPr>
          <p:cNvPr id="4" name="Text Placeholder 3"/>
          <p:cNvSpPr>
            <a:spLocks noGrp="1"/>
          </p:cNvSpPr>
          <p:nvPr>
            <p:ph type="body" sz="quarter" idx="11"/>
          </p:nvPr>
        </p:nvSpPr>
        <p:spPr>
          <a:xfrm>
            <a:off x="378285" y="1472001"/>
            <a:ext cx="11813715" cy="643612"/>
          </a:xfrm>
        </p:spPr>
        <p:txBody>
          <a:bodyPr/>
          <a:lstStyle/>
          <a:p>
            <a:r>
              <a:rPr lang="en-US" b="0" u="sng" dirty="0" smtClean="0"/>
              <a:t>IP Address</a:t>
            </a:r>
            <a:r>
              <a:rPr lang="en-US" b="0" dirty="0" smtClean="0"/>
              <a:t>(internet protocol)</a:t>
            </a:r>
            <a:endParaRPr lang="en-US" b="0" dirty="0"/>
          </a:p>
          <a:p>
            <a:pPr marL="342900" indent="-342900">
              <a:lnSpc>
                <a:spcPct val="150000"/>
              </a:lnSpc>
              <a:buFont typeface="Wingdings" pitchFamily="2" charset="2"/>
              <a:buChar char="§"/>
            </a:pPr>
            <a:r>
              <a:rPr lang="en-US" sz="1800" b="0" dirty="0" smtClean="0">
                <a:solidFill>
                  <a:schemeClr val="tx1"/>
                </a:solidFill>
              </a:rPr>
              <a:t>IP is </a:t>
            </a:r>
            <a:r>
              <a:rPr lang="en-US" sz="1800" b="0" dirty="0">
                <a:solidFill>
                  <a:schemeClr val="tx1"/>
                </a:solidFill>
              </a:rPr>
              <a:t>a unique address that computing devices </a:t>
            </a:r>
            <a:r>
              <a:rPr lang="en-US" sz="1800" b="0" dirty="0" smtClean="0">
                <a:solidFill>
                  <a:schemeClr val="tx1"/>
                </a:solidFill>
              </a:rPr>
              <a:t>to </a:t>
            </a:r>
          </a:p>
          <a:p>
            <a:pPr>
              <a:lnSpc>
                <a:spcPct val="150000"/>
              </a:lnSpc>
            </a:pPr>
            <a:r>
              <a:rPr lang="en-US" sz="1800" b="0" dirty="0">
                <a:solidFill>
                  <a:schemeClr val="tx1"/>
                </a:solidFill>
              </a:rPr>
              <a:t> </a:t>
            </a:r>
            <a:r>
              <a:rPr lang="en-US" sz="1800" b="0" dirty="0" smtClean="0">
                <a:solidFill>
                  <a:schemeClr val="tx1"/>
                </a:solidFill>
              </a:rPr>
              <a:t>     identify </a:t>
            </a:r>
            <a:r>
              <a:rPr lang="en-US" sz="1800" b="0" dirty="0">
                <a:solidFill>
                  <a:schemeClr val="tx1"/>
                </a:solidFill>
              </a:rPr>
              <a:t>itself and communicate with other </a:t>
            </a:r>
            <a:r>
              <a:rPr lang="en-US" sz="1800" b="0" dirty="0" smtClean="0">
                <a:solidFill>
                  <a:schemeClr val="tx1"/>
                </a:solidFill>
              </a:rPr>
              <a:t> devices</a:t>
            </a:r>
          </a:p>
          <a:p>
            <a:pPr>
              <a:lnSpc>
                <a:spcPct val="150000"/>
              </a:lnSpc>
            </a:pPr>
            <a:r>
              <a:rPr lang="en-US" sz="1800" b="0" dirty="0">
                <a:solidFill>
                  <a:schemeClr val="tx1"/>
                </a:solidFill>
              </a:rPr>
              <a:t> </a:t>
            </a:r>
            <a:r>
              <a:rPr lang="en-US" sz="1800" b="0" dirty="0" smtClean="0">
                <a:solidFill>
                  <a:schemeClr val="tx1"/>
                </a:solidFill>
              </a:rPr>
              <a:t>     </a:t>
            </a:r>
            <a:r>
              <a:rPr lang="en-US" sz="1800" b="0" dirty="0">
                <a:solidFill>
                  <a:schemeClr val="tx1"/>
                </a:solidFill>
              </a:rPr>
              <a:t>in </a:t>
            </a:r>
            <a:r>
              <a:rPr lang="en-US" sz="1800" b="0" dirty="0" smtClean="0">
                <a:solidFill>
                  <a:schemeClr val="tx1"/>
                </a:solidFill>
              </a:rPr>
              <a:t>the IP network</a:t>
            </a:r>
            <a:r>
              <a:rPr lang="en-US" sz="1800" b="0" dirty="0" smtClean="0"/>
              <a:t>.</a:t>
            </a:r>
            <a:r>
              <a:rPr lang="en-US" sz="1800" b="0" dirty="0"/>
              <a:t> </a:t>
            </a:r>
            <a:endParaRPr lang="en-US" sz="1800" b="0" dirty="0" smtClean="0"/>
          </a:p>
          <a:p>
            <a:pPr>
              <a:lnSpc>
                <a:spcPct val="150000"/>
              </a:lnSpc>
            </a:pPr>
            <a:r>
              <a:rPr lang="en-US" sz="1800" b="0" dirty="0" smtClean="0"/>
              <a:t>Types of address</a:t>
            </a:r>
          </a:p>
          <a:p>
            <a:pPr>
              <a:lnSpc>
                <a:spcPct val="150000"/>
              </a:lnSpc>
            </a:pPr>
            <a:r>
              <a:rPr lang="en-US" sz="1800" b="0" dirty="0" smtClean="0">
                <a:solidFill>
                  <a:schemeClr val="tx1"/>
                </a:solidFill>
              </a:rPr>
              <a:t>1.Public IP</a:t>
            </a:r>
          </a:p>
          <a:p>
            <a:pPr>
              <a:lnSpc>
                <a:spcPct val="150000"/>
              </a:lnSpc>
            </a:pPr>
            <a:r>
              <a:rPr lang="en-US" sz="1800" b="0" dirty="0" smtClean="0">
                <a:solidFill>
                  <a:schemeClr val="tx1"/>
                </a:solidFill>
              </a:rPr>
              <a:t>2.Private IP</a:t>
            </a:r>
          </a:p>
          <a:p>
            <a:pPr>
              <a:lnSpc>
                <a:spcPct val="150000"/>
              </a:lnSpc>
            </a:pPr>
            <a:endParaRPr lang="en-US" sz="1800" dirty="0" smtClean="0"/>
          </a:p>
        </p:txBody>
      </p:sp>
      <p:pic>
        <p:nvPicPr>
          <p:cNvPr id="1331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71846" y="1770185"/>
            <a:ext cx="5814646" cy="2725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6030" y="4583723"/>
            <a:ext cx="7444154" cy="1781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5700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IP Addressing Structure</a:t>
            </a:r>
            <a:endParaRPr lang="en-US" dirty="0"/>
          </a:p>
        </p:txBody>
      </p:sp>
      <p:sp>
        <p:nvSpPr>
          <p:cNvPr id="5" name="Content Placeholder 4"/>
          <p:cNvSpPr>
            <a:spLocks noGrp="1"/>
          </p:cNvSpPr>
          <p:nvPr>
            <p:ph idx="1"/>
          </p:nvPr>
        </p:nvSpPr>
        <p:spPr>
          <a:xfrm>
            <a:off x="398021" y="1893594"/>
            <a:ext cx="11793979" cy="4026560"/>
          </a:xfrm>
        </p:spPr>
        <p:txBody>
          <a:bodyPr/>
          <a:lstStyle/>
          <a:p>
            <a:r>
              <a:rPr lang="en-US" sz="1800" dirty="0">
                <a:latin typeface="Times New Roman" pitchFamily="18" charset="0"/>
                <a:cs typeface="Times New Roman" pitchFamily="18" charset="0"/>
              </a:rPr>
              <a:t>The Internet community originally defined five </a:t>
            </a:r>
            <a:r>
              <a:rPr lang="en-US" sz="1800" b="1" dirty="0">
                <a:latin typeface="Times New Roman" pitchFamily="18" charset="0"/>
                <a:cs typeface="Times New Roman" pitchFamily="18" charset="0"/>
              </a:rPr>
              <a:t>address classes</a:t>
            </a:r>
            <a:r>
              <a:rPr lang="en-US" sz="1800" dirty="0">
                <a:latin typeface="Times New Roman" pitchFamily="18" charset="0"/>
                <a:cs typeface="Times New Roman" pitchFamily="18" charset="0"/>
              </a:rPr>
              <a:t> to </a:t>
            </a:r>
            <a:r>
              <a:rPr lang="en-US" sz="1800" dirty="0" smtClean="0">
                <a:latin typeface="Times New Roman" pitchFamily="18" charset="0"/>
                <a:cs typeface="Times New Roman" pitchFamily="18" charset="0"/>
              </a:rPr>
              <a:t>accommodate </a:t>
            </a:r>
            <a:r>
              <a:rPr lang="en-US" sz="1800" dirty="0">
                <a:latin typeface="Times New Roman" pitchFamily="18" charset="0"/>
                <a:cs typeface="Times New Roman" pitchFamily="18" charset="0"/>
              </a:rPr>
              <a:t>networks of varying </a:t>
            </a:r>
            <a:r>
              <a:rPr lang="en-US" sz="1800" dirty="0" smtClean="0">
                <a:latin typeface="Times New Roman" pitchFamily="18" charset="0"/>
                <a:cs typeface="Times New Roman" pitchFamily="18" charset="0"/>
              </a:rPr>
              <a:t>sizes.</a:t>
            </a:r>
          </a:p>
          <a:p>
            <a:pPr marL="0" indent="0">
              <a:buNone/>
            </a:pPr>
            <a:r>
              <a:rPr lang="en-US" sz="1800" dirty="0">
                <a:latin typeface="Times New Roman" pitchFamily="18" charset="0"/>
                <a:cs typeface="Times New Roman" pitchFamily="18" charset="0"/>
              </a:rPr>
              <a:t> </a:t>
            </a:r>
            <a:r>
              <a:rPr lang="en-US" sz="1800" dirty="0" smtClean="0">
                <a:latin typeface="Times New Roman" pitchFamily="18" charset="0"/>
                <a:cs typeface="Times New Roman" pitchFamily="18" charset="0"/>
              </a:rPr>
              <a:t>   According to their classes.</a:t>
            </a:r>
            <a:endParaRPr lang="en-US" sz="1800" dirty="0">
              <a:latin typeface="Times New Roman" pitchFamily="18" charset="0"/>
              <a:cs typeface="Times New Roman" pitchFamily="18" charset="0"/>
            </a:endParaRPr>
          </a:p>
        </p:txBody>
      </p:sp>
      <p:sp>
        <p:nvSpPr>
          <p:cNvPr id="6" name="Text Placeholder 5"/>
          <p:cNvSpPr>
            <a:spLocks noGrp="1"/>
          </p:cNvSpPr>
          <p:nvPr>
            <p:ph type="body" sz="quarter" idx="11"/>
          </p:nvPr>
        </p:nvSpPr>
        <p:spPr>
          <a:xfrm>
            <a:off x="378285" y="1378216"/>
            <a:ext cx="11813715" cy="643612"/>
          </a:xfrm>
        </p:spPr>
        <p:txBody>
          <a:bodyPr/>
          <a:lstStyle/>
          <a:p>
            <a:r>
              <a:rPr lang="en-US" sz="2000" b="0" dirty="0" smtClean="0"/>
              <a:t>Classifications of IP address</a:t>
            </a:r>
            <a:endParaRPr lang="en-US" sz="2000" dirty="0"/>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0429" y="3200400"/>
            <a:ext cx="4829175" cy="2719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132" y="3048000"/>
            <a:ext cx="5734050" cy="2790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66740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latin typeface="Times New Roman" pitchFamily="18" charset="0"/>
                <a:cs typeface="Times New Roman" pitchFamily="18" charset="0"/>
              </a:rPr>
              <a:t>Subnetting</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3" name="TextBox 2"/>
          <p:cNvSpPr txBox="1"/>
          <p:nvPr/>
        </p:nvSpPr>
        <p:spPr>
          <a:xfrm>
            <a:off x="328248" y="1172308"/>
            <a:ext cx="11043138" cy="1938992"/>
          </a:xfrm>
          <a:prstGeom prst="rect">
            <a:avLst/>
          </a:prstGeom>
          <a:noFill/>
        </p:spPr>
        <p:txBody>
          <a:bodyPr wrap="square" rtlCol="0">
            <a:spAutoFit/>
          </a:bodyPr>
          <a:lstStyle/>
          <a:p>
            <a:pPr marL="285750" indent="-285750">
              <a:lnSpc>
                <a:spcPct val="150000"/>
              </a:lnSpc>
              <a:buFont typeface="Wingdings" pitchFamily="2" charset="2"/>
              <a:buChar char="§"/>
            </a:pPr>
            <a:endParaRPr lang="en-US" sz="2000" dirty="0" smtClean="0">
              <a:latin typeface="Times New Roman" pitchFamily="18" charset="0"/>
              <a:cs typeface="Times New Roman" pitchFamily="18" charset="0"/>
            </a:endParaRPr>
          </a:p>
          <a:p>
            <a:pPr marL="285750" indent="-285750">
              <a:lnSpc>
                <a:spcPct val="150000"/>
              </a:lnSpc>
              <a:buFont typeface="Wingdings" pitchFamily="2" charset="2"/>
              <a:buChar char="§"/>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process of </a:t>
            </a:r>
            <a:r>
              <a:rPr lang="en-US" sz="2000" dirty="0" err="1" smtClean="0">
                <a:latin typeface="Times New Roman" pitchFamily="18" charset="0"/>
                <a:cs typeface="Times New Roman" pitchFamily="18" charset="0"/>
              </a:rPr>
              <a:t>subnetting</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involves dividing a network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into smaller networks called subnets or sub networks. </a:t>
            </a:r>
            <a:endParaRPr lang="en-US" sz="2000" dirty="0" smtClean="0">
              <a:latin typeface="Times New Roman" pitchFamily="18" charset="0"/>
              <a:cs typeface="Times New Roman" pitchFamily="18" charset="0"/>
            </a:endParaRPr>
          </a:p>
          <a:p>
            <a:pPr>
              <a:lnSpc>
                <a:spcPct val="150000"/>
              </a:lnSpc>
            </a:pPr>
            <a:r>
              <a:rPr lang="en-US" sz="2000" dirty="0" smtClean="0">
                <a:latin typeface="Times New Roman" pitchFamily="18" charset="0"/>
                <a:cs typeface="Times New Roman" pitchFamily="18" charset="0"/>
              </a:rPr>
              <a:t>TYPES:-                         FLSM                                                                        VLSM</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740" y="3141785"/>
            <a:ext cx="4747845" cy="311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3190" y="3141785"/>
            <a:ext cx="4803775" cy="3025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77772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Motherboard</a:t>
            </a: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1"/>
          </p:nvPr>
        </p:nvSpPr>
        <p:spPr>
          <a:xfrm>
            <a:off x="101580" y="1483090"/>
            <a:ext cx="11813715" cy="407494"/>
          </a:xfrm>
        </p:spPr>
        <p:txBody>
          <a:bodyPr/>
          <a:lstStyle/>
          <a:p>
            <a:r>
              <a:rPr lang="en-US" sz="1800" dirty="0" smtClean="0">
                <a:latin typeface="Times New Roman" panose="02020603050405020304" pitchFamily="18" charset="0"/>
                <a:cs typeface="Times New Roman" panose="02020603050405020304" pitchFamily="18" charset="0"/>
              </a:rPr>
              <a:t>Major components of motherboard</a:t>
            </a:r>
            <a:endParaRPr lang="en-US" sz="18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9162535" y="2329248"/>
            <a:ext cx="2088292" cy="420130"/>
          </a:xfrm>
          <a:prstGeom prst="roundRect">
            <a:avLst/>
          </a:prstGeom>
          <a:solidFill>
            <a:schemeClr val="tx1"/>
          </a:solidFill>
          <a:ln>
            <a:solidFill>
              <a:schemeClr val="tx2"/>
            </a:solidFill>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Times New Roman" panose="02020603050405020304" pitchFamily="18" charset="0"/>
                <a:cs typeface="Times New Roman" panose="02020603050405020304" pitchFamily="18" charset="0"/>
              </a:rPr>
              <a:t>Front panel</a:t>
            </a:r>
          </a:p>
        </p:txBody>
      </p:sp>
      <p:sp>
        <p:nvSpPr>
          <p:cNvPr id="7" name="Rounded Rectangle 6"/>
          <p:cNvSpPr/>
          <p:nvPr/>
        </p:nvSpPr>
        <p:spPr>
          <a:xfrm>
            <a:off x="9162535" y="5016846"/>
            <a:ext cx="2088292" cy="420130"/>
          </a:xfrm>
          <a:prstGeom prst="roundRect">
            <a:avLst/>
          </a:prstGeom>
          <a:solidFill>
            <a:schemeClr val="tx1"/>
          </a:solidFill>
          <a:ln>
            <a:solidFill>
              <a:schemeClr val="tx2"/>
            </a:solidFill>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Times New Roman" panose="02020603050405020304" pitchFamily="18" charset="0"/>
                <a:cs typeface="Times New Roman" panose="02020603050405020304" pitchFamily="18" charset="0"/>
              </a:rPr>
              <a:t>PCI Slots</a:t>
            </a:r>
          </a:p>
        </p:txBody>
      </p:sp>
      <p:sp>
        <p:nvSpPr>
          <p:cNvPr id="8" name="Rounded Rectangle 7"/>
          <p:cNvSpPr/>
          <p:nvPr/>
        </p:nvSpPr>
        <p:spPr>
          <a:xfrm>
            <a:off x="4071552" y="3589639"/>
            <a:ext cx="2088292" cy="852617"/>
          </a:xfrm>
          <a:prstGeom prst="roundRect">
            <a:avLst/>
          </a:prstGeom>
          <a:solidFill>
            <a:schemeClr val="tx1"/>
          </a:solidFill>
          <a:ln>
            <a:solidFill>
              <a:schemeClr val="tx2"/>
            </a:solidFill>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Times New Roman" panose="02020603050405020304" pitchFamily="18" charset="0"/>
                <a:cs typeface="Times New Roman" panose="02020603050405020304" pitchFamily="18" charset="0"/>
              </a:rPr>
              <a:t>PCI express slot</a:t>
            </a:r>
          </a:p>
        </p:txBody>
      </p:sp>
      <p:sp>
        <p:nvSpPr>
          <p:cNvPr id="10" name="Rounded Rectangle 9"/>
          <p:cNvSpPr/>
          <p:nvPr/>
        </p:nvSpPr>
        <p:spPr>
          <a:xfrm>
            <a:off x="809368" y="5239269"/>
            <a:ext cx="2088292" cy="420130"/>
          </a:xfrm>
          <a:prstGeom prst="roundRect">
            <a:avLst/>
          </a:prstGeom>
          <a:solidFill>
            <a:schemeClr val="tx1"/>
          </a:solidFill>
          <a:ln>
            <a:solidFill>
              <a:schemeClr val="tx2"/>
            </a:solidFill>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Times New Roman" panose="02020603050405020304" pitchFamily="18" charset="0"/>
                <a:cs typeface="Times New Roman" panose="02020603050405020304" pitchFamily="18" charset="0"/>
              </a:rPr>
              <a:t>South Bridge</a:t>
            </a:r>
          </a:p>
        </p:txBody>
      </p:sp>
      <p:sp>
        <p:nvSpPr>
          <p:cNvPr id="11" name="Rounded Rectangle 10"/>
          <p:cNvSpPr/>
          <p:nvPr/>
        </p:nvSpPr>
        <p:spPr>
          <a:xfrm>
            <a:off x="9162535" y="3707027"/>
            <a:ext cx="2088292" cy="420130"/>
          </a:xfrm>
          <a:prstGeom prst="roundRect">
            <a:avLst/>
          </a:prstGeom>
          <a:solidFill>
            <a:schemeClr val="tx1"/>
          </a:solidFill>
          <a:ln>
            <a:solidFill>
              <a:schemeClr val="tx2"/>
            </a:solidFill>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Times New Roman" panose="02020603050405020304" pitchFamily="18" charset="0"/>
                <a:cs typeface="Times New Roman" panose="02020603050405020304" pitchFamily="18" charset="0"/>
              </a:rPr>
              <a:t>Back panel</a:t>
            </a:r>
            <a:r>
              <a:rPr lang="en-US" sz="2400" dirty="0" smtClean="0">
                <a:solidFill>
                  <a:schemeClr val="tx2">
                    <a:lumMod val="50000"/>
                  </a:schemeClr>
                </a:solidFill>
                <a:latin typeface="Times New Roman" panose="02020603050405020304" pitchFamily="18" charset="0"/>
                <a:cs typeface="Times New Roman" panose="02020603050405020304" pitchFamily="18" charset="0"/>
              </a:rPr>
              <a:t>	</a:t>
            </a:r>
          </a:p>
        </p:txBody>
      </p:sp>
      <p:sp>
        <p:nvSpPr>
          <p:cNvPr id="12" name="Rounded Rectangle 11"/>
          <p:cNvSpPr/>
          <p:nvPr/>
        </p:nvSpPr>
        <p:spPr>
          <a:xfrm>
            <a:off x="809368" y="4201299"/>
            <a:ext cx="2088292" cy="420130"/>
          </a:xfrm>
          <a:prstGeom prst="roundRect">
            <a:avLst/>
          </a:prstGeom>
          <a:solidFill>
            <a:schemeClr val="tx1"/>
          </a:solidFill>
          <a:ln>
            <a:solidFill>
              <a:schemeClr val="tx2"/>
            </a:solidFill>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Times New Roman" panose="02020603050405020304" pitchFamily="18" charset="0"/>
                <a:cs typeface="Times New Roman" panose="02020603050405020304" pitchFamily="18" charset="0"/>
              </a:rPr>
              <a:t>North Bridge</a:t>
            </a:r>
          </a:p>
        </p:txBody>
      </p:sp>
      <p:sp>
        <p:nvSpPr>
          <p:cNvPr id="13" name="Rounded Rectangle 12"/>
          <p:cNvSpPr/>
          <p:nvPr/>
        </p:nvSpPr>
        <p:spPr>
          <a:xfrm>
            <a:off x="809368" y="2261287"/>
            <a:ext cx="2088292" cy="420130"/>
          </a:xfrm>
          <a:prstGeom prst="roundRect">
            <a:avLst/>
          </a:prstGeom>
          <a:solidFill>
            <a:schemeClr val="tx1"/>
          </a:solidFill>
          <a:ln>
            <a:solidFill>
              <a:schemeClr val="tx2"/>
            </a:solidFill>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Times New Roman" panose="02020603050405020304" pitchFamily="18" charset="0"/>
                <a:cs typeface="Times New Roman" panose="02020603050405020304" pitchFamily="18" charset="0"/>
              </a:rPr>
              <a:t>CPU Socket</a:t>
            </a:r>
          </a:p>
        </p:txBody>
      </p:sp>
      <p:sp>
        <p:nvSpPr>
          <p:cNvPr id="14" name="Rounded Rectangle 13"/>
          <p:cNvSpPr/>
          <p:nvPr/>
        </p:nvSpPr>
        <p:spPr>
          <a:xfrm>
            <a:off x="4071552" y="4819145"/>
            <a:ext cx="2088292" cy="840259"/>
          </a:xfrm>
          <a:prstGeom prst="roundRect">
            <a:avLst/>
          </a:prstGeom>
          <a:solidFill>
            <a:schemeClr val="tx1"/>
          </a:solidFill>
          <a:ln>
            <a:solidFill>
              <a:schemeClr val="tx2"/>
            </a:solidFill>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Times New Roman" panose="02020603050405020304" pitchFamily="18" charset="0"/>
                <a:cs typeface="Times New Roman" panose="02020603050405020304" pitchFamily="18" charset="0"/>
              </a:rPr>
              <a:t>ATX connector</a:t>
            </a:r>
          </a:p>
        </p:txBody>
      </p:sp>
      <p:sp>
        <p:nvSpPr>
          <p:cNvPr id="16" name="Rounded Rectangle 15"/>
          <p:cNvSpPr/>
          <p:nvPr/>
        </p:nvSpPr>
        <p:spPr>
          <a:xfrm>
            <a:off x="809368" y="3286897"/>
            <a:ext cx="2088292" cy="420130"/>
          </a:xfrm>
          <a:prstGeom prst="roundRect">
            <a:avLst/>
          </a:prstGeom>
          <a:solidFill>
            <a:schemeClr val="tx1"/>
          </a:solidFill>
          <a:ln>
            <a:solidFill>
              <a:schemeClr val="tx2"/>
            </a:solidFill>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Times New Roman" panose="02020603050405020304" pitchFamily="18" charset="0"/>
                <a:cs typeface="Times New Roman" panose="02020603050405020304" pitchFamily="18" charset="0"/>
              </a:rPr>
              <a:t>RAM slots</a:t>
            </a:r>
          </a:p>
        </p:txBody>
      </p:sp>
      <p:sp>
        <p:nvSpPr>
          <p:cNvPr id="18" name="Rounded Rectangle 17"/>
          <p:cNvSpPr/>
          <p:nvPr/>
        </p:nvSpPr>
        <p:spPr>
          <a:xfrm>
            <a:off x="4071552" y="2211860"/>
            <a:ext cx="2088292" cy="1075037"/>
          </a:xfrm>
          <a:prstGeom prst="roundRect">
            <a:avLst/>
          </a:prstGeom>
          <a:solidFill>
            <a:schemeClr val="tx1"/>
          </a:solidFill>
          <a:ln>
            <a:solidFill>
              <a:schemeClr val="tx2"/>
            </a:solidFill>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Times New Roman" panose="02020603050405020304" pitchFamily="18" charset="0"/>
                <a:cs typeface="Times New Roman" panose="02020603050405020304" pitchFamily="18" charset="0"/>
              </a:rPr>
              <a:t>Front panel USB connectors</a:t>
            </a:r>
          </a:p>
        </p:txBody>
      </p:sp>
      <p:sp>
        <p:nvSpPr>
          <p:cNvPr id="22" name="Rounded Rectangle 21"/>
          <p:cNvSpPr/>
          <p:nvPr/>
        </p:nvSpPr>
        <p:spPr>
          <a:xfrm>
            <a:off x="6592330" y="3602003"/>
            <a:ext cx="2088292" cy="766118"/>
          </a:xfrm>
          <a:prstGeom prst="roundRect">
            <a:avLst/>
          </a:prstGeom>
          <a:solidFill>
            <a:schemeClr val="tx1"/>
          </a:solidFill>
          <a:ln>
            <a:solidFill>
              <a:schemeClr val="tx2"/>
            </a:solidFill>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Times New Roman" panose="02020603050405020304" pitchFamily="18" charset="0"/>
                <a:cs typeface="Times New Roman" panose="02020603050405020304" pitchFamily="18" charset="0"/>
              </a:rPr>
              <a:t>SATA connectors</a:t>
            </a:r>
          </a:p>
        </p:txBody>
      </p:sp>
    </p:spTree>
    <p:extLst>
      <p:ext uri="{BB962C8B-B14F-4D97-AF65-F5344CB8AC3E}">
        <p14:creationId xmlns:p14="http://schemas.microsoft.com/office/powerpoint/2010/main" val="233430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down)">
                                      <p:cBhvr>
                                        <p:cTn id="34" dur="500"/>
                                        <p:tgtEl>
                                          <p:spTgt spid="5"/>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1" grpId="0" animBg="1"/>
      <p:bldP spid="12" grpId="0" animBg="1"/>
      <p:bldP spid="13" grpId="0" animBg="1"/>
      <p:bldP spid="14" grpId="0" animBg="1"/>
      <p:bldP spid="16" grpId="0" animBg="1"/>
      <p:bldP spid="18" grpId="0" animBg="1"/>
      <p:bldP spid="2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TCP/IP Suite</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736" y="2121877"/>
            <a:ext cx="5627077" cy="4085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8246" y="1477108"/>
            <a:ext cx="6693877" cy="369332"/>
          </a:xfrm>
          <a:prstGeom prst="rect">
            <a:avLst/>
          </a:prstGeom>
          <a:noFill/>
        </p:spPr>
        <p:txBody>
          <a:bodyPr wrap="square" rtlCol="0">
            <a:spAutoFit/>
          </a:bodyPr>
          <a:lstStyle/>
          <a:p>
            <a:r>
              <a:rPr lang="en-US" dirty="0" smtClean="0">
                <a:solidFill>
                  <a:schemeClr val="accent2"/>
                </a:solidFill>
              </a:rPr>
              <a:t>Difference between OSI Model and TCP/IP Model</a:t>
            </a:r>
          </a:p>
        </p:txBody>
      </p:sp>
    </p:spTree>
    <p:extLst>
      <p:ext uri="{BB962C8B-B14F-4D97-AF65-F5344CB8AC3E}">
        <p14:creationId xmlns:p14="http://schemas.microsoft.com/office/powerpoint/2010/main" val="1192695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497224" y="5397690"/>
            <a:ext cx="8343120" cy="743868"/>
          </a:xfrm>
        </p:spPr>
        <p:txBody>
          <a:bodyPr/>
          <a:lstStyle/>
          <a:p>
            <a:r>
              <a:rPr lang="en-US" sz="4400" b="1" dirty="0" smtClean="0">
                <a:latin typeface="Times New Roman" panose="02020603050405020304" pitchFamily="18" charset="0"/>
                <a:cs typeface="Times New Roman" panose="02020603050405020304" pitchFamily="18" charset="0"/>
              </a:rPr>
              <a:t>Network Services</a:t>
            </a:r>
            <a:endParaRPr lang="en-US" sz="44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9266" y="3060517"/>
            <a:ext cx="3116238" cy="2337179"/>
          </a:xfrm>
          <a:prstGeom prst="ellipse">
            <a:avLst/>
          </a:prstGeom>
          <a:ln>
            <a:noFill/>
          </a:ln>
          <a:effectLst>
            <a:softEdge rad="112500"/>
          </a:effectLst>
        </p:spPr>
      </p:pic>
    </p:spTree>
    <p:extLst>
      <p:ext uri="{BB962C8B-B14F-4D97-AF65-F5344CB8AC3E}">
        <p14:creationId xmlns:p14="http://schemas.microsoft.com/office/powerpoint/2010/main" val="2265694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Network Services</a:t>
            </a:r>
          </a:p>
        </p:txBody>
      </p:sp>
      <p:sp>
        <p:nvSpPr>
          <p:cNvPr id="7" name="Content Placeholder 6"/>
          <p:cNvSpPr>
            <a:spLocks noGrp="1"/>
          </p:cNvSpPr>
          <p:nvPr>
            <p:ph sz="quarter" idx="10"/>
          </p:nvPr>
        </p:nvSpPr>
        <p:spPr>
          <a:xfrm>
            <a:off x="387338" y="2409371"/>
            <a:ext cx="5541093" cy="3839572"/>
          </a:xfrm>
        </p:spPr>
        <p:txBody>
          <a:bodyPr/>
          <a:lstStyle/>
          <a:p>
            <a:r>
              <a:rPr lang="en-US" sz="2000" dirty="0">
                <a:solidFill>
                  <a:schemeClr val="tx1">
                    <a:lumMod val="50000"/>
                  </a:schemeClr>
                </a:solidFill>
                <a:latin typeface="Times New Roman" panose="02020603050405020304" pitchFamily="18" charset="0"/>
                <a:cs typeface="Times New Roman" panose="02020603050405020304" pitchFamily="18" charset="0"/>
              </a:rPr>
              <a:t> A </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Network Service </a:t>
            </a:r>
            <a:r>
              <a:rPr lang="en-US" sz="2000" dirty="0">
                <a:solidFill>
                  <a:schemeClr val="tx1">
                    <a:lumMod val="50000"/>
                  </a:schemeClr>
                </a:solidFill>
                <a:latin typeface="Times New Roman" panose="02020603050405020304" pitchFamily="18" charset="0"/>
                <a:cs typeface="Times New Roman" panose="02020603050405020304" pitchFamily="18" charset="0"/>
              </a:rPr>
              <a:t>is function provided by the network infrastructure that </a:t>
            </a:r>
            <a:r>
              <a:rPr lang="en-US" sz="2800" dirty="0">
                <a:solidFill>
                  <a:schemeClr val="tx1">
                    <a:lumMod val="50000"/>
                  </a:schemeClr>
                </a:solidFill>
                <a:latin typeface="Times New Roman" panose="02020603050405020304" pitchFamily="18" charset="0"/>
                <a:cs typeface="Times New Roman" panose="02020603050405020304" pitchFamily="18" charset="0"/>
              </a:rPr>
              <a:t>offers value to the business process</a:t>
            </a:r>
            <a:r>
              <a:rPr lang="en-US" sz="2800" dirty="0" smtClean="0">
                <a:solidFill>
                  <a:schemeClr val="tx1">
                    <a:lumMod val="50000"/>
                  </a:schemeClr>
                </a:solidFill>
                <a:latin typeface="Times New Roman" panose="02020603050405020304" pitchFamily="18" charset="0"/>
                <a:cs typeface="Times New Roman" panose="02020603050405020304" pitchFamily="18" charset="0"/>
              </a:rPr>
              <a:t>.</a:t>
            </a:r>
          </a:p>
          <a:p>
            <a:endParaRPr lang="en-US" sz="2000" dirty="0" smtClean="0">
              <a:solidFill>
                <a:schemeClr val="tx1">
                  <a:lumMod val="50000"/>
                </a:schemeClr>
              </a:solidFill>
              <a:latin typeface="Times New Roman" panose="02020603050405020304" pitchFamily="18" charset="0"/>
              <a:cs typeface="Times New Roman" panose="02020603050405020304" pitchFamily="18" charset="0"/>
            </a:endParaRPr>
          </a:p>
          <a:p>
            <a:r>
              <a:rPr lang="en-US" sz="2000" dirty="0">
                <a:solidFill>
                  <a:schemeClr val="tx1">
                    <a:lumMod val="50000"/>
                  </a:schemeClr>
                </a:solidFill>
                <a:latin typeface="Times New Roman" panose="02020603050405020304" pitchFamily="18" charset="0"/>
                <a:cs typeface="Times New Roman" panose="02020603050405020304" pitchFamily="18" charset="0"/>
              </a:rPr>
              <a:t>A </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Network Service</a:t>
            </a:r>
            <a:r>
              <a:rPr lang="en-US" sz="2000" dirty="0">
                <a:solidFill>
                  <a:schemeClr val="tx1">
                    <a:lumMod val="50000"/>
                  </a:schemeClr>
                </a:solidFill>
                <a:latin typeface="Times New Roman" panose="02020603050405020304" pitchFamily="18" charset="0"/>
                <a:cs typeface="Times New Roman" panose="02020603050405020304" pitchFamily="18" charset="0"/>
              </a:rPr>
              <a:t> is an </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application that </a:t>
            </a:r>
            <a:r>
              <a:rPr lang="en-US" sz="2000" dirty="0">
                <a:solidFill>
                  <a:schemeClr val="tx1">
                    <a:lumMod val="50000"/>
                  </a:schemeClr>
                </a:solidFill>
                <a:latin typeface="Times New Roman" panose="02020603050405020304" pitchFamily="18" charset="0"/>
                <a:cs typeface="Times New Roman" panose="02020603050405020304" pitchFamily="18" charset="0"/>
              </a:rPr>
              <a:t>provides data storage, manipulation, presentation, communication or other </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capability.</a:t>
            </a:r>
            <a:endParaRPr lang="en-US" sz="2000" b="1"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5945237" y="1121064"/>
            <a:ext cx="6140165" cy="5163621"/>
          </a:xfrm>
        </p:spPr>
      </p:pic>
      <p:sp>
        <p:nvSpPr>
          <p:cNvPr id="2" name="Text Placeholder 1"/>
          <p:cNvSpPr>
            <a:spLocks noGrp="1"/>
          </p:cNvSpPr>
          <p:nvPr>
            <p:ph type="body" sz="quarter" idx="12"/>
          </p:nvPr>
        </p:nvSpPr>
        <p:spPr>
          <a:xfrm>
            <a:off x="359492" y="1553028"/>
            <a:ext cx="5541093" cy="711201"/>
          </a:xfrm>
        </p:spPr>
        <p:txBody>
          <a:bodyPr/>
          <a:lstStyle/>
          <a:p>
            <a:pPr algn="l"/>
            <a:r>
              <a:rPr lang="en-US" b="0" dirty="0" smtClean="0">
                <a:solidFill>
                  <a:schemeClr val="accent2"/>
                </a:solidFill>
                <a:latin typeface="Times New Roman" panose="02020603050405020304" pitchFamily="18" charset="0"/>
                <a:cs typeface="Times New Roman" panose="02020603050405020304" pitchFamily="18" charset="0"/>
              </a:rPr>
              <a:t>WHY NETWORK SERVICES </a:t>
            </a:r>
            <a:r>
              <a:rPr lang="en-US" sz="2800" dirty="0" smtClean="0">
                <a:solidFill>
                  <a:schemeClr val="accent2"/>
                </a:solidFill>
                <a:latin typeface="Times New Roman" panose="02020603050405020304" pitchFamily="18" charset="0"/>
                <a:cs typeface="Times New Roman" panose="02020603050405020304" pitchFamily="18" charset="0"/>
              </a:rPr>
              <a:t>?</a:t>
            </a:r>
            <a:endParaRPr lang="en-US" sz="2800"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9671772"/>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Network Services</a:t>
            </a:r>
          </a:p>
        </p:txBody>
      </p:sp>
      <p:pic>
        <p:nvPicPr>
          <p:cNvPr id="14" name="Content Placeholder 13"/>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94927" y="1959429"/>
            <a:ext cx="6265472" cy="4339772"/>
          </a:xfrm>
        </p:spPr>
      </p:pic>
      <p:sp>
        <p:nvSpPr>
          <p:cNvPr id="8" name="Text Placeholder 7"/>
          <p:cNvSpPr>
            <a:spLocks noGrp="1"/>
          </p:cNvSpPr>
          <p:nvPr>
            <p:ph sz="quarter" idx="11"/>
          </p:nvPr>
        </p:nvSpPr>
        <p:spPr>
          <a:xfrm>
            <a:off x="6718205" y="1553030"/>
            <a:ext cx="5227962" cy="4705995"/>
          </a:xfrm>
        </p:spPr>
        <p:txBody>
          <a:bodyPr/>
          <a:lstStyle/>
          <a:p>
            <a:r>
              <a:rPr lang="en-US" sz="2000" b="1" dirty="0" smtClean="0">
                <a:solidFill>
                  <a:schemeClr val="accent2"/>
                </a:solidFill>
                <a:latin typeface="Times New Roman" panose="02020603050405020304" pitchFamily="18" charset="0"/>
                <a:cs typeface="Times New Roman" panose="02020603050405020304" pitchFamily="18" charset="0"/>
              </a:rPr>
              <a:t>DHCP </a:t>
            </a:r>
            <a:r>
              <a:rPr lang="en-US" sz="2000" b="1" dirty="0" smtClean="0">
                <a:solidFill>
                  <a:schemeClr val="tx1">
                    <a:lumMod val="50000"/>
                  </a:schemeClr>
                </a:solidFill>
                <a:latin typeface="Times New Roman" panose="02020603050405020304" pitchFamily="18" charset="0"/>
                <a:cs typeface="Times New Roman" panose="02020603050405020304" pitchFamily="18" charset="0"/>
              </a:rPr>
              <a:t>: </a:t>
            </a:r>
            <a:r>
              <a:rPr lang="en-US" altLang="en-US" sz="2000" dirty="0" smtClean="0">
                <a:solidFill>
                  <a:schemeClr val="tx1">
                    <a:lumMod val="50000"/>
                  </a:schemeClr>
                </a:solidFill>
                <a:latin typeface="Times New Roman" panose="02020603050405020304" pitchFamily="18" charset="0"/>
                <a:cs typeface="Times New Roman" panose="02020603050405020304" pitchFamily="18" charset="0"/>
              </a:rPr>
              <a:t>It </a:t>
            </a:r>
            <a:r>
              <a:rPr lang="en-US" altLang="en-US" sz="2000" dirty="0">
                <a:solidFill>
                  <a:schemeClr val="tx1">
                    <a:lumMod val="50000"/>
                  </a:schemeClr>
                </a:solidFill>
                <a:latin typeface="Times New Roman" panose="02020603050405020304" pitchFamily="18" charset="0"/>
                <a:cs typeface="Times New Roman" panose="02020603050405020304" pitchFamily="18" charset="0"/>
              </a:rPr>
              <a:t>is a method for assigning Internet Protocol (IP) </a:t>
            </a:r>
            <a:r>
              <a:rPr lang="en-US" altLang="en-US" sz="2000" dirty="0" smtClean="0">
                <a:solidFill>
                  <a:schemeClr val="tx1">
                    <a:lumMod val="50000"/>
                  </a:schemeClr>
                </a:solidFill>
                <a:latin typeface="Times New Roman" panose="02020603050405020304" pitchFamily="18" charset="0"/>
                <a:cs typeface="Times New Roman" panose="02020603050405020304" pitchFamily="18" charset="0"/>
              </a:rPr>
              <a:t>addresses in network.</a:t>
            </a:r>
            <a:endParaRPr lang="en-US" altLang="en-US" sz="2000" dirty="0">
              <a:solidFill>
                <a:schemeClr val="tx1">
                  <a:lumMod val="50000"/>
                </a:schemeClr>
              </a:solidFill>
              <a:latin typeface="Times New Roman" panose="02020603050405020304" pitchFamily="18" charset="0"/>
              <a:cs typeface="Times New Roman" panose="02020603050405020304" pitchFamily="18" charset="0"/>
            </a:endParaRPr>
          </a:p>
          <a:p>
            <a:pPr marL="0" indent="0">
              <a:buNone/>
            </a:pPr>
            <a:endParaRPr lang="en-US" sz="2000"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2"/>
          </p:nvPr>
        </p:nvSpPr>
        <p:spPr>
          <a:xfrm>
            <a:off x="317722" y="1465943"/>
            <a:ext cx="5541093" cy="482996"/>
          </a:xfrm>
        </p:spPr>
        <p:txBody>
          <a:bodyPr/>
          <a:lstStyle/>
          <a:p>
            <a:pPr algn="l"/>
            <a:r>
              <a:rPr lang="en-US" dirty="0" smtClean="0">
                <a:solidFill>
                  <a:schemeClr val="accent2"/>
                </a:solidFill>
                <a:latin typeface="Times New Roman" panose="02020603050405020304" pitchFamily="18" charset="0"/>
                <a:cs typeface="Times New Roman" panose="02020603050405020304" pitchFamily="18" charset="0"/>
              </a:rPr>
              <a:t>Dynamic Host Configuration Protocol</a:t>
            </a:r>
            <a:endParaRPr lang="en-US" dirty="0">
              <a:solidFill>
                <a:schemeClr val="accent2"/>
              </a:solidFill>
              <a:latin typeface="Times New Roman" panose="02020603050405020304" pitchFamily="18" charset="0"/>
              <a:cs typeface="Times New Roman" panose="02020603050405020304" pitchFamily="18" charset="0"/>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8822" y="2743201"/>
            <a:ext cx="4584959" cy="3556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6345839"/>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Network Services</a:t>
            </a:r>
          </a:p>
        </p:txBody>
      </p:sp>
      <p:pic>
        <p:nvPicPr>
          <p:cNvPr id="8" name="Content Placeholder 7"/>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61369" y="1872344"/>
            <a:ext cx="7385045" cy="4368799"/>
          </a:xfrm>
        </p:spPr>
      </p:pic>
      <p:sp>
        <p:nvSpPr>
          <p:cNvPr id="7" name="Text Placeholder 6"/>
          <p:cNvSpPr>
            <a:spLocks noGrp="1"/>
          </p:cNvSpPr>
          <p:nvPr>
            <p:ph sz="quarter" idx="11"/>
          </p:nvPr>
        </p:nvSpPr>
        <p:spPr>
          <a:xfrm>
            <a:off x="7504644" y="1436914"/>
            <a:ext cx="4552909" cy="4822110"/>
          </a:xfrm>
        </p:spPr>
        <p:txBody>
          <a:bodyPr/>
          <a:lstStyle/>
          <a:p>
            <a:r>
              <a:rPr lang="en-US" sz="2000" b="1" dirty="0" smtClean="0">
                <a:solidFill>
                  <a:schemeClr val="accent2"/>
                </a:solidFill>
                <a:latin typeface="Times New Roman" panose="02020603050405020304" pitchFamily="18" charset="0"/>
                <a:cs typeface="Times New Roman" panose="02020603050405020304" pitchFamily="18" charset="0"/>
              </a:rPr>
              <a:t>DNS</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 : DNS is </a:t>
            </a:r>
            <a:r>
              <a:rPr lang="en-US" sz="2000" dirty="0">
                <a:solidFill>
                  <a:schemeClr val="tx1">
                    <a:lumMod val="50000"/>
                  </a:schemeClr>
                </a:solidFill>
                <a:latin typeface="Times New Roman" panose="02020603050405020304" pitchFamily="18" charset="0"/>
                <a:cs typeface="Times New Roman" panose="02020603050405020304" pitchFamily="18" charset="0"/>
              </a:rPr>
              <a:t>a hierarchical decentralized naming system for </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computers, services, or other resources.</a:t>
            </a:r>
          </a:p>
          <a:p>
            <a:endParaRPr lang="en-US" sz="2000" dirty="0" smtClean="0">
              <a:solidFill>
                <a:schemeClr val="accent2"/>
              </a:solidFill>
              <a:latin typeface="Times New Roman" panose="02020603050405020304" pitchFamily="18" charset="0"/>
              <a:cs typeface="Times New Roman" panose="02020603050405020304" pitchFamily="18" charset="0"/>
            </a:endParaRPr>
          </a:p>
          <a:p>
            <a:r>
              <a:rPr lang="en-US" sz="2000" b="1" dirty="0" smtClean="0">
                <a:solidFill>
                  <a:schemeClr val="accent2"/>
                </a:solidFill>
                <a:latin typeface="Times New Roman" panose="02020603050405020304" pitchFamily="18" charset="0"/>
                <a:cs typeface="Times New Roman" panose="02020603050405020304" pitchFamily="18" charset="0"/>
              </a:rPr>
              <a:t>DNS Hierarchy </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 It is </a:t>
            </a:r>
            <a:r>
              <a:rPr lang="en-US" sz="2000" dirty="0">
                <a:solidFill>
                  <a:schemeClr val="tx1">
                    <a:lumMod val="50000"/>
                  </a:schemeClr>
                </a:solidFill>
                <a:latin typeface="Times New Roman" panose="02020603050405020304" pitchFamily="18" charset="0"/>
                <a:cs typeface="Times New Roman" panose="02020603050405020304" pitchFamily="18" charset="0"/>
              </a:rPr>
              <a:t>process </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to </a:t>
            </a:r>
            <a:r>
              <a:rPr lang="en-US" sz="2000" dirty="0">
                <a:solidFill>
                  <a:schemeClr val="tx1">
                    <a:lumMod val="50000"/>
                  </a:schemeClr>
                </a:solidFill>
                <a:latin typeface="Times New Roman" panose="02020603050405020304" pitchFamily="18" charset="0"/>
                <a:cs typeface="Times New Roman" panose="02020603050405020304" pitchFamily="18" charset="0"/>
              </a:rPr>
              <a:t>find how a Domain name entered by </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user.</a:t>
            </a:r>
          </a:p>
          <a:p>
            <a:endParaRPr lang="en-US" sz="2000" dirty="0">
              <a:solidFill>
                <a:schemeClr val="tx1">
                  <a:lumMod val="50000"/>
                </a:schemeClr>
              </a:solidFill>
              <a:latin typeface="Times New Roman" panose="02020603050405020304" pitchFamily="18" charset="0"/>
              <a:cs typeface="Times New Roman" panose="02020603050405020304" pitchFamily="18" charset="0"/>
            </a:endParaRPr>
          </a:p>
          <a:p>
            <a:r>
              <a:rPr lang="en-US" sz="2000" b="1" dirty="0" smtClean="0">
                <a:solidFill>
                  <a:schemeClr val="accent2"/>
                </a:solidFill>
                <a:latin typeface="Times New Roman" panose="02020603050405020304" pitchFamily="18" charset="0"/>
                <a:cs typeface="Times New Roman" panose="02020603050405020304" pitchFamily="18" charset="0"/>
              </a:rPr>
              <a:t>DNS Server </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 It stores </a:t>
            </a:r>
            <a:r>
              <a:rPr lang="en-US" sz="2000" dirty="0">
                <a:solidFill>
                  <a:schemeClr val="tx1">
                    <a:lumMod val="50000"/>
                  </a:schemeClr>
                </a:solidFill>
                <a:latin typeface="Times New Roman" panose="02020603050405020304" pitchFamily="18" charset="0"/>
                <a:cs typeface="Times New Roman" panose="02020603050405020304" pitchFamily="18" charset="0"/>
              </a:rPr>
              <a:t>the IP address of the host where its name resides in the tree.</a:t>
            </a:r>
          </a:p>
          <a:p>
            <a:endParaRPr lang="en-US" sz="2000"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2" name="Text Placeholder 1"/>
          <p:cNvSpPr>
            <a:spLocks noGrp="1"/>
          </p:cNvSpPr>
          <p:nvPr>
            <p:ph type="body" sz="quarter" idx="12"/>
          </p:nvPr>
        </p:nvSpPr>
        <p:spPr>
          <a:xfrm>
            <a:off x="373417" y="1470077"/>
            <a:ext cx="5541093" cy="373238"/>
          </a:xfrm>
        </p:spPr>
        <p:txBody>
          <a:bodyPr/>
          <a:lstStyle/>
          <a:p>
            <a:pPr algn="l"/>
            <a:r>
              <a:rPr lang="en-US" dirty="0" smtClean="0">
                <a:solidFill>
                  <a:schemeClr val="accent2"/>
                </a:solidFill>
              </a:rPr>
              <a:t>DNS</a:t>
            </a:r>
            <a:endParaRPr lang="en-US" dirty="0">
              <a:solidFill>
                <a:schemeClr val="accent2"/>
              </a:solidFill>
            </a:endParaRPr>
          </a:p>
        </p:txBody>
      </p:sp>
    </p:spTree>
    <p:extLst>
      <p:ext uri="{BB962C8B-B14F-4D97-AF65-F5344CB8AC3E}">
        <p14:creationId xmlns:p14="http://schemas.microsoft.com/office/powerpoint/2010/main" val="38593502"/>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Network Services</a:t>
            </a:r>
          </a:p>
        </p:txBody>
      </p:sp>
      <p:sp>
        <p:nvSpPr>
          <p:cNvPr id="10" name="Content Placeholder 9"/>
          <p:cNvSpPr>
            <a:spLocks noGrp="1"/>
          </p:cNvSpPr>
          <p:nvPr>
            <p:ph idx="1"/>
          </p:nvPr>
        </p:nvSpPr>
        <p:spPr>
          <a:xfrm>
            <a:off x="398025" y="2002977"/>
            <a:ext cx="4681979" cy="4135545"/>
          </a:xfrm>
        </p:spPr>
        <p:txBody>
          <a:bodyPr/>
          <a:lstStyle/>
          <a:p>
            <a:endParaRPr lang="en-US" sz="2000" dirty="0" smtClean="0">
              <a:solidFill>
                <a:schemeClr val="tx1">
                  <a:lumMod val="50000"/>
                </a:schemeClr>
              </a:solidFill>
              <a:latin typeface="Times New Roman" panose="02020603050405020304" pitchFamily="18" charset="0"/>
              <a:cs typeface="Times New Roman" panose="02020603050405020304" pitchFamily="18" charset="0"/>
            </a:endParaRPr>
          </a:p>
          <a:p>
            <a:r>
              <a:rPr lang="en-US" sz="2000" dirty="0" smtClean="0">
                <a:solidFill>
                  <a:schemeClr val="tx1">
                    <a:lumMod val="50000"/>
                  </a:schemeClr>
                </a:solidFill>
                <a:latin typeface="Times New Roman" panose="02020603050405020304" pitchFamily="18" charset="0"/>
                <a:cs typeface="Times New Roman" panose="02020603050405020304" pitchFamily="18" charset="0"/>
              </a:rPr>
              <a:t> </a:t>
            </a:r>
            <a:r>
              <a:rPr lang="en-US" sz="2000" b="1" dirty="0" smtClean="0">
                <a:solidFill>
                  <a:schemeClr val="tx1">
                    <a:lumMod val="50000"/>
                  </a:schemeClr>
                </a:solidFill>
                <a:latin typeface="Times New Roman" panose="02020603050405020304" pitchFamily="18" charset="0"/>
                <a:cs typeface="Times New Roman" panose="02020603050405020304" pitchFamily="18" charset="0"/>
              </a:rPr>
              <a:t>Iterative Name Resolution </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 It allows </a:t>
            </a:r>
            <a:r>
              <a:rPr lang="en-US" sz="2000" dirty="0">
                <a:solidFill>
                  <a:schemeClr val="tx1">
                    <a:lumMod val="50000"/>
                  </a:schemeClr>
                </a:solidFill>
                <a:latin typeface="Times New Roman" panose="02020603050405020304" pitchFamily="18" charset="0"/>
                <a:cs typeface="Times New Roman" panose="02020603050405020304" pitchFamily="18" charset="0"/>
              </a:rPr>
              <a:t>the DNS server to return the best answer it can give based on its cache or zone data</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a:t>
            </a:r>
          </a:p>
          <a:p>
            <a:pPr marL="0" indent="0">
              <a:buNone/>
            </a:pPr>
            <a:endParaRPr lang="en-US" sz="2000" dirty="0" smtClean="0">
              <a:solidFill>
                <a:schemeClr val="tx1">
                  <a:lumMod val="50000"/>
                </a:schemeClr>
              </a:solidFill>
              <a:latin typeface="Times New Roman" panose="02020603050405020304" pitchFamily="18" charset="0"/>
              <a:cs typeface="Times New Roman" panose="02020603050405020304" pitchFamily="18" charset="0"/>
            </a:endParaRPr>
          </a:p>
          <a:p>
            <a:endParaRPr lang="en-US" sz="2000" b="1" dirty="0" smtClean="0">
              <a:solidFill>
                <a:schemeClr val="tx1">
                  <a:lumMod val="50000"/>
                </a:schemeClr>
              </a:solidFill>
              <a:latin typeface="Times New Roman" panose="02020603050405020304" pitchFamily="18" charset="0"/>
              <a:cs typeface="Times New Roman" panose="02020603050405020304" pitchFamily="18" charset="0"/>
            </a:endParaRPr>
          </a:p>
          <a:p>
            <a:r>
              <a:rPr lang="en-US" sz="2000" b="1" dirty="0" smtClean="0">
                <a:solidFill>
                  <a:schemeClr val="tx1">
                    <a:lumMod val="50000"/>
                  </a:schemeClr>
                </a:solidFill>
                <a:latin typeface="Times New Roman" panose="02020603050405020304" pitchFamily="18" charset="0"/>
                <a:cs typeface="Times New Roman" panose="02020603050405020304" pitchFamily="18" charset="0"/>
              </a:rPr>
              <a:t> Recursive Name Resolution </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 </a:t>
            </a:r>
            <a:r>
              <a:rPr lang="en-US" sz="2000" dirty="0">
                <a:solidFill>
                  <a:schemeClr val="tx1">
                    <a:lumMod val="50000"/>
                  </a:schemeClr>
                </a:solidFill>
                <a:latin typeface="Times New Roman" panose="02020603050405020304" pitchFamily="18" charset="0"/>
                <a:cs typeface="Times New Roman" panose="02020603050405020304" pitchFamily="18" charset="0"/>
              </a:rPr>
              <a:t>Recursive name queries are generally made by a DNS client to a DNS server</a:t>
            </a:r>
          </a:p>
        </p:txBody>
      </p:sp>
      <p:sp>
        <p:nvSpPr>
          <p:cNvPr id="8" name="Text Placeholder 7"/>
          <p:cNvSpPr>
            <a:spLocks noGrp="1"/>
          </p:cNvSpPr>
          <p:nvPr>
            <p:ph type="body" sz="quarter" idx="11"/>
          </p:nvPr>
        </p:nvSpPr>
        <p:spPr/>
        <p:txBody>
          <a:bodyPr/>
          <a:lstStyle/>
          <a:p>
            <a:r>
              <a:rPr lang="en-US" sz="2400" dirty="0" smtClean="0">
                <a:solidFill>
                  <a:schemeClr val="accent2"/>
                </a:solidFill>
                <a:latin typeface="Times New Roman" panose="02020603050405020304" pitchFamily="18" charset="0"/>
                <a:cs typeface="Times New Roman" panose="02020603050405020304" pitchFamily="18" charset="0"/>
              </a:rPr>
              <a:t>Types Of Name Resolution</a:t>
            </a:r>
            <a:endParaRPr lang="en-US" sz="2400" dirty="0">
              <a:solidFill>
                <a:schemeClr val="accent2"/>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5775" y="1277258"/>
            <a:ext cx="6734629" cy="5036456"/>
          </a:xfrm>
          <a:prstGeom prst="rect">
            <a:avLst/>
          </a:prstGeom>
        </p:spPr>
      </p:pic>
    </p:spTree>
    <p:extLst>
      <p:ext uri="{BB962C8B-B14F-4D97-AF65-F5344CB8AC3E}">
        <p14:creationId xmlns:p14="http://schemas.microsoft.com/office/powerpoint/2010/main" val="2011079230"/>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Network Services</a:t>
            </a: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14" name="Content Placeholder 13"/>
          <p:cNvSpPr>
            <a:spLocks noGrp="1"/>
          </p:cNvSpPr>
          <p:nvPr>
            <p:ph sz="quarter" idx="10"/>
          </p:nvPr>
        </p:nvSpPr>
        <p:spPr>
          <a:xfrm>
            <a:off x="387338" y="1973943"/>
            <a:ext cx="5541093" cy="4275000"/>
          </a:xfrm>
        </p:spPr>
        <p:txBody>
          <a:bodyPr/>
          <a:lstStyle/>
          <a:p>
            <a:r>
              <a:rPr lang="en-US" sz="2000" b="1" dirty="0">
                <a:solidFill>
                  <a:schemeClr val="accent2"/>
                </a:solidFill>
                <a:latin typeface="Times New Roman" panose="02020603050405020304" pitchFamily="18" charset="0"/>
                <a:cs typeface="Times New Roman" panose="02020603050405020304" pitchFamily="18" charset="0"/>
              </a:rPr>
              <a:t>Directory </a:t>
            </a:r>
            <a:r>
              <a:rPr lang="en-US" sz="2000" b="1" dirty="0" smtClean="0">
                <a:solidFill>
                  <a:schemeClr val="accent2"/>
                </a:solidFill>
                <a:latin typeface="Times New Roman" panose="02020603050405020304" pitchFamily="18" charset="0"/>
                <a:cs typeface="Times New Roman" panose="02020603050405020304" pitchFamily="18" charset="0"/>
              </a:rPr>
              <a:t>services </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 </a:t>
            </a:r>
            <a:r>
              <a:rPr lang="en-US" sz="2000" dirty="0">
                <a:solidFill>
                  <a:schemeClr val="tx1">
                    <a:lumMod val="50000"/>
                  </a:schemeClr>
                </a:solidFill>
                <a:latin typeface="Times New Roman" panose="02020603050405020304" pitchFamily="18" charset="0"/>
                <a:cs typeface="Times New Roman" panose="02020603050405020304" pitchFamily="18" charset="0"/>
              </a:rPr>
              <a:t>A directory service is a customizable information store that functions as a single point from which users can locate resources and services distributed throughout the network</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a:t>
            </a:r>
          </a:p>
          <a:p>
            <a:endParaRPr lang="en-US" sz="2000" dirty="0">
              <a:solidFill>
                <a:schemeClr val="tx1">
                  <a:lumMod val="50000"/>
                </a:schemeClr>
              </a:solidFill>
              <a:latin typeface="Times New Roman" panose="02020603050405020304" pitchFamily="18" charset="0"/>
              <a:cs typeface="Times New Roman" panose="02020603050405020304" pitchFamily="18" charset="0"/>
            </a:endParaRPr>
          </a:p>
          <a:p>
            <a:r>
              <a:rPr lang="en-US" sz="2000" b="1" dirty="0" smtClean="0">
                <a:solidFill>
                  <a:schemeClr val="accent2"/>
                </a:solidFill>
                <a:latin typeface="Times New Roman" panose="02020603050405020304" pitchFamily="18" charset="0"/>
                <a:cs typeface="Times New Roman" panose="02020603050405020304" pitchFamily="18" charset="0"/>
              </a:rPr>
              <a:t>Types of Directory Services </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smtClean="0">
                <a:solidFill>
                  <a:schemeClr val="tx1">
                    <a:lumMod val="50000"/>
                  </a:schemeClr>
                </a:solidFill>
                <a:latin typeface="Times New Roman" panose="02020603050405020304" pitchFamily="18" charset="0"/>
                <a:cs typeface="Times New Roman" panose="02020603050405020304" pitchFamily="18" charset="0"/>
              </a:rPr>
              <a:t>LDAP</a:t>
            </a:r>
            <a:r>
              <a:rPr lang="en-US" sz="2000" dirty="0">
                <a:solidFill>
                  <a:schemeClr val="tx1">
                    <a:lumMod val="50000"/>
                  </a:schemeClr>
                </a:solidFill>
                <a:latin typeface="Times New Roman" panose="02020603050405020304" pitchFamily="18" charset="0"/>
                <a:cs typeface="Times New Roman" panose="02020603050405020304" pitchFamily="18" charset="0"/>
              </a:rPr>
              <a:t> </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 </a:t>
            </a:r>
            <a:r>
              <a:rPr lang="en-US" sz="2000" dirty="0">
                <a:solidFill>
                  <a:schemeClr val="tx1">
                    <a:lumMod val="50000"/>
                  </a:schemeClr>
                </a:solidFill>
                <a:latin typeface="Times New Roman" panose="02020603050405020304" pitchFamily="18" charset="0"/>
                <a:cs typeface="Times New Roman" panose="02020603050405020304" pitchFamily="18" charset="0"/>
              </a:rPr>
              <a:t>Stores user </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information </a:t>
            </a:r>
            <a:r>
              <a:rPr lang="en-US" sz="2000" dirty="0">
                <a:solidFill>
                  <a:schemeClr val="tx1">
                    <a:lumMod val="50000"/>
                  </a:schemeClr>
                </a:solidFill>
                <a:latin typeface="Times New Roman" panose="02020603050405020304" pitchFamily="18" charset="0"/>
                <a:cs typeface="Times New Roman" panose="02020603050405020304" pitchFamily="18" charset="0"/>
              </a:rPr>
              <a:t>in an LDAP-based directory server.</a:t>
            </a:r>
          </a:p>
          <a:p>
            <a:pPr>
              <a:buFont typeface="Arial" panose="020B0604020202020204" pitchFamily="34" charset="0"/>
              <a:buChar char="•"/>
            </a:pPr>
            <a:r>
              <a:rPr lang="en-US" sz="2000" b="1" dirty="0">
                <a:solidFill>
                  <a:schemeClr val="tx1">
                    <a:lumMod val="50000"/>
                  </a:schemeClr>
                </a:solidFill>
                <a:latin typeface="Times New Roman" panose="02020603050405020304" pitchFamily="18" charset="0"/>
                <a:cs typeface="Times New Roman" panose="02020603050405020304" pitchFamily="18" charset="0"/>
              </a:rPr>
              <a:t>Key File</a:t>
            </a:r>
            <a:r>
              <a:rPr lang="en-US" sz="2000" dirty="0">
                <a:solidFill>
                  <a:schemeClr val="tx1">
                    <a:lumMod val="50000"/>
                  </a:schemeClr>
                </a:solidFill>
                <a:latin typeface="Times New Roman" panose="02020603050405020304" pitchFamily="18" charset="0"/>
                <a:cs typeface="Times New Roman" panose="02020603050405020304" pitchFamily="18" charset="0"/>
              </a:rPr>
              <a:t> </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a:t>
            </a:r>
            <a:r>
              <a:rPr lang="en-US" sz="2000" dirty="0">
                <a:solidFill>
                  <a:schemeClr val="tx1">
                    <a:lumMod val="50000"/>
                  </a:schemeClr>
                </a:solidFill>
                <a:latin typeface="Times New Roman" panose="02020603050405020304" pitchFamily="18" charset="0"/>
                <a:cs typeface="Times New Roman" panose="02020603050405020304" pitchFamily="18" charset="0"/>
              </a:rPr>
              <a:t> </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stored </a:t>
            </a:r>
            <a:r>
              <a:rPr lang="en-US" sz="2000" dirty="0">
                <a:solidFill>
                  <a:schemeClr val="tx1">
                    <a:lumMod val="50000"/>
                  </a:schemeClr>
                </a:solidFill>
                <a:latin typeface="Times New Roman" panose="02020603050405020304" pitchFamily="18" charset="0"/>
                <a:cs typeface="Times New Roman" panose="02020603050405020304" pitchFamily="18" charset="0"/>
              </a:rPr>
              <a:t>in a key file </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for </a:t>
            </a:r>
            <a:r>
              <a:rPr lang="en-US" sz="2000" dirty="0">
                <a:solidFill>
                  <a:schemeClr val="tx1">
                    <a:lumMod val="50000"/>
                  </a:schemeClr>
                </a:solidFill>
                <a:latin typeface="Times New Roman" panose="02020603050405020304" pitchFamily="18" charset="0"/>
                <a:cs typeface="Times New Roman" panose="02020603050405020304" pitchFamily="18" charset="0"/>
              </a:rPr>
              <a:t>authorization and authentication </a:t>
            </a:r>
            <a:endParaRPr lang="en-US" sz="2000" dirty="0" smtClean="0">
              <a:solidFill>
                <a:schemeClr val="tx1">
                  <a:lumMod val="50000"/>
                </a:schemeClr>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smtClean="0">
                <a:solidFill>
                  <a:schemeClr val="tx1">
                    <a:lumMod val="50000"/>
                  </a:schemeClr>
                </a:solidFill>
                <a:latin typeface="Times New Roman" panose="02020603050405020304" pitchFamily="18" charset="0"/>
                <a:cs typeface="Times New Roman" panose="02020603050405020304" pitchFamily="18" charset="0"/>
              </a:rPr>
              <a:t>Digest </a:t>
            </a:r>
            <a:r>
              <a:rPr lang="en-US" sz="2000" b="1" dirty="0">
                <a:solidFill>
                  <a:schemeClr val="tx1">
                    <a:lumMod val="50000"/>
                  </a:schemeClr>
                </a:solidFill>
                <a:latin typeface="Times New Roman" panose="02020603050405020304" pitchFamily="18" charset="0"/>
                <a:cs typeface="Times New Roman" panose="02020603050405020304" pitchFamily="18" charset="0"/>
              </a:rPr>
              <a:t>File</a:t>
            </a:r>
            <a:r>
              <a:rPr lang="en-US" sz="2000" dirty="0">
                <a:solidFill>
                  <a:schemeClr val="tx1">
                    <a:lumMod val="50000"/>
                  </a:schemeClr>
                </a:solidFill>
                <a:latin typeface="Times New Roman" panose="02020603050405020304" pitchFamily="18" charset="0"/>
                <a:cs typeface="Times New Roman" panose="02020603050405020304" pitchFamily="18" charset="0"/>
              </a:rPr>
              <a:t> </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 Stores information </a:t>
            </a:r>
            <a:r>
              <a:rPr lang="en-US" sz="2000" dirty="0">
                <a:solidFill>
                  <a:schemeClr val="tx1">
                    <a:lumMod val="50000"/>
                  </a:schemeClr>
                </a:solidFill>
                <a:latin typeface="Times New Roman" panose="02020603050405020304" pitchFamily="18" charset="0"/>
                <a:cs typeface="Times New Roman" panose="02020603050405020304" pitchFamily="18" charset="0"/>
              </a:rPr>
              <a:t>based on encrypted username and password</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a:t>
            </a:r>
            <a:endParaRPr lang="en-US" sz="2000"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2" name="Content Placeholder 1"/>
          <p:cNvSpPr>
            <a:spLocks noGrp="1"/>
          </p:cNvSpPr>
          <p:nvPr>
            <p:ph sz="quarter" idx="11"/>
          </p:nvPr>
        </p:nvSpPr>
        <p:spPr/>
        <p:txBody>
          <a:bodyPr/>
          <a:lstStyle/>
          <a:p>
            <a:pPr marL="0" indent="0" algn="ctr">
              <a:buNone/>
            </a:pPr>
            <a:r>
              <a:rPr lang="en-US" sz="2800" b="1" dirty="0" smtClean="0">
                <a:solidFill>
                  <a:schemeClr val="accent2"/>
                </a:solidFill>
              </a:rPr>
              <a:t>LDAP</a:t>
            </a:r>
          </a:p>
          <a:p>
            <a:pPr marL="0" indent="0" algn="ctr">
              <a:buNone/>
            </a:pPr>
            <a:endParaRPr lang="en-US" b="1" dirty="0">
              <a:solidFill>
                <a:schemeClr val="accent2"/>
              </a:solidFill>
            </a:endParaRPr>
          </a:p>
        </p:txBody>
      </p:sp>
      <p:sp>
        <p:nvSpPr>
          <p:cNvPr id="4" name="Text Placeholder 3"/>
          <p:cNvSpPr>
            <a:spLocks noGrp="1"/>
          </p:cNvSpPr>
          <p:nvPr>
            <p:ph type="body" sz="quarter" idx="12"/>
          </p:nvPr>
        </p:nvSpPr>
        <p:spPr>
          <a:xfrm>
            <a:off x="445918" y="1436914"/>
            <a:ext cx="5541093" cy="526540"/>
          </a:xfrm>
        </p:spPr>
        <p:txBody>
          <a:bodyPr/>
          <a:lstStyle/>
          <a:p>
            <a:pPr algn="l"/>
            <a:r>
              <a:rPr lang="en-US" dirty="0" smtClean="0">
                <a:solidFill>
                  <a:schemeClr val="accent2"/>
                </a:solidFill>
                <a:latin typeface="Times New Roman" panose="02020603050405020304" pitchFamily="18" charset="0"/>
                <a:cs typeface="Times New Roman" panose="02020603050405020304" pitchFamily="18" charset="0"/>
              </a:rPr>
              <a:t>Directory Services</a:t>
            </a:r>
            <a:endParaRPr lang="en-US" dirty="0">
              <a:solidFill>
                <a:schemeClr val="accent2"/>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011" y="1219201"/>
            <a:ext cx="5987007" cy="5050972"/>
          </a:xfrm>
          <a:prstGeom prst="rect">
            <a:avLst/>
          </a:prstGeom>
        </p:spPr>
      </p:pic>
    </p:spTree>
    <p:extLst>
      <p:ext uri="{BB962C8B-B14F-4D97-AF65-F5344CB8AC3E}">
        <p14:creationId xmlns:p14="http://schemas.microsoft.com/office/powerpoint/2010/main" val="3557809946"/>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Network Services</a:t>
            </a: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8" name="Content Placeholder 7"/>
          <p:cNvSpPr>
            <a:spLocks noGrp="1"/>
          </p:cNvSpPr>
          <p:nvPr>
            <p:ph idx="1"/>
          </p:nvPr>
        </p:nvSpPr>
        <p:spPr/>
        <p:txBody>
          <a:bodyPr/>
          <a:lstStyle/>
          <a:p>
            <a:pPr marL="0" indent="0">
              <a:buNone/>
            </a:pPr>
            <a:r>
              <a:rPr lang="en-US" sz="2000" b="1" dirty="0" smtClean="0">
                <a:solidFill>
                  <a:schemeClr val="tx1">
                    <a:lumMod val="50000"/>
                  </a:schemeClr>
                </a:solidFill>
                <a:latin typeface="Times New Roman" panose="02020603050405020304" pitchFamily="18" charset="0"/>
                <a:cs typeface="Times New Roman" panose="02020603050405020304" pitchFamily="18" charset="0"/>
              </a:rPr>
              <a:t>Proxy server </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is a server </a:t>
            </a:r>
            <a:r>
              <a:rPr lang="en-US" sz="2000" dirty="0">
                <a:solidFill>
                  <a:schemeClr val="tx1">
                    <a:lumMod val="50000"/>
                  </a:schemeClr>
                </a:solidFill>
                <a:latin typeface="Times New Roman" panose="02020603050405020304" pitchFamily="18" charset="0"/>
                <a:cs typeface="Times New Roman" panose="02020603050405020304" pitchFamily="18" charset="0"/>
              </a:rPr>
              <a:t>that acts as an intermediary for requests from clients seeking resources from other </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servers.</a:t>
            </a:r>
          </a:p>
          <a:p>
            <a:pPr marL="0" indent="0">
              <a:buNone/>
            </a:pPr>
            <a:endParaRPr lang="en-US" sz="2000" dirty="0" smtClean="0">
              <a:solidFill>
                <a:schemeClr val="tx1">
                  <a:lumMod val="50000"/>
                </a:schemeClr>
              </a:solidFill>
              <a:latin typeface="Times New Roman" panose="02020603050405020304" pitchFamily="18" charset="0"/>
              <a:cs typeface="Times New Roman" panose="02020603050405020304" pitchFamily="18" charset="0"/>
            </a:endParaRPr>
          </a:p>
          <a:p>
            <a:pPr marL="0" indent="0">
              <a:buNone/>
            </a:pPr>
            <a:r>
              <a:rPr lang="en-US" sz="2000" b="1" dirty="0" smtClean="0">
                <a:solidFill>
                  <a:schemeClr val="accent2"/>
                </a:solidFill>
                <a:latin typeface="Times New Roman" panose="02020603050405020304" pitchFamily="18" charset="0"/>
                <a:cs typeface="Times New Roman" panose="02020603050405020304" pitchFamily="18" charset="0"/>
              </a:rPr>
              <a:t>Types of Proxies </a:t>
            </a:r>
          </a:p>
          <a:p>
            <a:pPr marL="0" indent="0">
              <a:buNone/>
            </a:pPr>
            <a:endParaRPr lang="en-US" sz="2000" dirty="0" smtClean="0">
              <a:solidFill>
                <a:schemeClr val="accent2"/>
              </a:solidFill>
              <a:latin typeface="Times New Roman" panose="02020603050405020304" pitchFamily="18" charset="0"/>
              <a:cs typeface="Times New Roman" panose="02020603050405020304" pitchFamily="18" charset="0"/>
            </a:endParaRPr>
          </a:p>
          <a:p>
            <a:r>
              <a:rPr lang="en-US" sz="2000" dirty="0">
                <a:solidFill>
                  <a:schemeClr val="tx1">
                    <a:lumMod val="50000"/>
                  </a:schemeClr>
                </a:solidFill>
                <a:latin typeface="Times New Roman" panose="02020603050405020304" pitchFamily="18" charset="0"/>
                <a:cs typeface="Times New Roman" panose="02020603050405020304" pitchFamily="18" charset="0"/>
              </a:rPr>
              <a:t>Forward proxies </a:t>
            </a:r>
            <a:endParaRPr lang="en-US" sz="2000" dirty="0" smtClean="0">
              <a:solidFill>
                <a:schemeClr val="tx1">
                  <a:lumMod val="50000"/>
                </a:schemeClr>
              </a:solidFill>
              <a:latin typeface="Times New Roman" panose="02020603050405020304" pitchFamily="18" charset="0"/>
              <a:cs typeface="Times New Roman" panose="02020603050405020304" pitchFamily="18" charset="0"/>
            </a:endParaRPr>
          </a:p>
          <a:p>
            <a:r>
              <a:rPr lang="en-US" sz="2000" dirty="0" smtClean="0">
                <a:solidFill>
                  <a:schemeClr val="tx1">
                    <a:lumMod val="50000"/>
                  </a:schemeClr>
                </a:solidFill>
                <a:latin typeface="Times New Roman" panose="02020603050405020304" pitchFamily="18" charset="0"/>
                <a:cs typeface="Times New Roman" panose="02020603050405020304" pitchFamily="18" charset="0"/>
              </a:rPr>
              <a:t>Reverse proxies</a:t>
            </a:r>
            <a:r>
              <a:rPr lang="en-US" sz="2000" dirty="0">
                <a:solidFill>
                  <a:schemeClr val="tx1">
                    <a:lumMod val="50000"/>
                  </a:schemeClr>
                </a:solidFill>
                <a:latin typeface="Times New Roman" panose="02020603050405020304" pitchFamily="18" charset="0"/>
                <a:cs typeface="Times New Roman" panose="02020603050405020304" pitchFamily="18" charset="0"/>
              </a:rPr>
              <a:t> </a:t>
            </a:r>
            <a:endParaRPr lang="en-US" sz="2000" dirty="0" smtClean="0">
              <a:solidFill>
                <a:schemeClr val="tx1">
                  <a:lumMod val="50000"/>
                </a:schemeClr>
              </a:solidFill>
              <a:latin typeface="Times New Roman" panose="02020603050405020304" pitchFamily="18" charset="0"/>
              <a:cs typeface="Times New Roman" panose="02020603050405020304" pitchFamily="18" charset="0"/>
            </a:endParaRPr>
          </a:p>
          <a:p>
            <a:endParaRPr lang="en-US" sz="2000" dirty="0" smtClean="0">
              <a:solidFill>
                <a:schemeClr val="tx1">
                  <a:lumMod val="50000"/>
                </a:schemeClr>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1"/>
          </p:nvPr>
        </p:nvSpPr>
        <p:spPr>
          <a:xfrm>
            <a:off x="378288" y="1451904"/>
            <a:ext cx="11813715" cy="580096"/>
          </a:xfrm>
        </p:spPr>
        <p:txBody>
          <a:bodyPr/>
          <a:lstStyle/>
          <a:p>
            <a:r>
              <a:rPr lang="en-US" dirty="0" smtClean="0">
                <a:latin typeface="Times New Roman" panose="02020603050405020304" pitchFamily="18" charset="0"/>
                <a:cs typeface="Times New Roman" panose="02020603050405020304" pitchFamily="18" charset="0"/>
              </a:rPr>
              <a:t>Proxy Services</a:t>
            </a:r>
            <a:endParaRPr lang="en-US" dirty="0">
              <a:latin typeface="Times New Roman" panose="02020603050405020304" pitchFamily="18" charset="0"/>
              <a:cs typeface="Times New Roman" panose="02020603050405020304" pitchFamily="18" charset="0"/>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41" y="4383314"/>
            <a:ext cx="11107737" cy="1915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5781222"/>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Network Services</a:t>
            </a: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0"/>
          </p:nvPr>
        </p:nvSpPr>
        <p:spPr>
          <a:xfrm>
            <a:off x="387338" y="1901371"/>
            <a:ext cx="4513655" cy="4347572"/>
          </a:xfrm>
        </p:spPr>
        <p:txBody>
          <a:bodyPr/>
          <a:lstStyle/>
          <a:p>
            <a:pPr marL="0" indent="0">
              <a:buNone/>
            </a:pPr>
            <a:r>
              <a:rPr lang="en-US" sz="2000" dirty="0">
                <a:solidFill>
                  <a:schemeClr val="tx1">
                    <a:lumMod val="50000"/>
                  </a:schemeClr>
                </a:solidFill>
                <a:latin typeface="Times New Roman" panose="02020603050405020304" pitchFamily="18" charset="0"/>
                <a:cs typeface="Times New Roman" panose="02020603050405020304" pitchFamily="18" charset="0"/>
              </a:rPr>
              <a:t>A </a:t>
            </a:r>
            <a:r>
              <a:rPr lang="en-US" sz="2000" b="1" dirty="0">
                <a:solidFill>
                  <a:schemeClr val="tx1">
                    <a:lumMod val="50000"/>
                  </a:schemeClr>
                </a:solidFill>
                <a:latin typeface="Times New Roman" panose="02020603050405020304" pitchFamily="18" charset="0"/>
                <a:cs typeface="Times New Roman" panose="02020603050405020304" pitchFamily="18" charset="0"/>
              </a:rPr>
              <a:t>mail server </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is </a:t>
            </a:r>
            <a:r>
              <a:rPr lang="en-US" sz="2000" dirty="0">
                <a:solidFill>
                  <a:schemeClr val="tx1">
                    <a:lumMod val="50000"/>
                  </a:schemeClr>
                </a:solidFill>
                <a:latin typeface="Times New Roman" panose="02020603050405020304" pitchFamily="18" charset="0"/>
                <a:cs typeface="Times New Roman" panose="02020603050405020304" pitchFamily="18" charset="0"/>
              </a:rPr>
              <a:t>a computer system that sends and receives </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email.</a:t>
            </a:r>
          </a:p>
          <a:p>
            <a:pPr marL="0" indent="0">
              <a:buNone/>
            </a:pPr>
            <a:endParaRPr lang="en-US" sz="2000" dirty="0" smtClean="0">
              <a:solidFill>
                <a:schemeClr val="tx1">
                  <a:lumMod val="50000"/>
                </a:schemeClr>
              </a:solidFill>
              <a:latin typeface="Times New Roman" panose="02020603050405020304" pitchFamily="18" charset="0"/>
              <a:cs typeface="Times New Roman" panose="02020603050405020304" pitchFamily="18" charset="0"/>
            </a:endParaRPr>
          </a:p>
          <a:p>
            <a:pPr marL="0" indent="0">
              <a:buNone/>
            </a:pPr>
            <a:r>
              <a:rPr lang="en-US" sz="2000" b="1" dirty="0" smtClean="0">
                <a:solidFill>
                  <a:schemeClr val="accent2"/>
                </a:solidFill>
                <a:latin typeface="Times New Roman" panose="02020603050405020304" pitchFamily="18" charset="0"/>
                <a:cs typeface="Times New Roman" panose="02020603050405020304" pitchFamily="18" charset="0"/>
              </a:rPr>
              <a:t>Protocols used </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a:t>
            </a:r>
          </a:p>
          <a:p>
            <a:pPr marL="0" indent="0">
              <a:buNone/>
            </a:pPr>
            <a:endParaRPr lang="en-US" sz="2000" dirty="0" smtClean="0">
              <a:solidFill>
                <a:schemeClr val="tx1">
                  <a:lumMod val="50000"/>
                </a:schemeClr>
              </a:solidFill>
              <a:latin typeface="Times New Roman" panose="02020603050405020304" pitchFamily="18" charset="0"/>
              <a:cs typeface="Times New Roman" panose="02020603050405020304" pitchFamily="18" charset="0"/>
            </a:endParaRPr>
          </a:p>
          <a:p>
            <a:r>
              <a:rPr lang="en-US" sz="2000" b="1" dirty="0">
                <a:solidFill>
                  <a:schemeClr val="tx1">
                    <a:lumMod val="50000"/>
                  </a:schemeClr>
                </a:solidFill>
                <a:latin typeface="Times New Roman" panose="02020603050405020304" pitchFamily="18" charset="0"/>
                <a:cs typeface="Times New Roman" panose="02020603050405020304" pitchFamily="18" charset="0"/>
              </a:rPr>
              <a:t>SMTP </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 Sending mail</a:t>
            </a:r>
          </a:p>
          <a:p>
            <a:r>
              <a:rPr lang="en-US" sz="2000" b="1" dirty="0" smtClean="0">
                <a:solidFill>
                  <a:schemeClr val="tx1">
                    <a:lumMod val="50000"/>
                  </a:schemeClr>
                </a:solidFill>
                <a:latin typeface="Times New Roman" panose="02020603050405020304" pitchFamily="18" charset="0"/>
                <a:cs typeface="Times New Roman" panose="02020603050405020304" pitchFamily="18" charset="0"/>
              </a:rPr>
              <a:t>IMAP</a:t>
            </a:r>
            <a:r>
              <a:rPr lang="en-US" sz="2000" dirty="0">
                <a:solidFill>
                  <a:schemeClr val="tx1">
                    <a:lumMod val="50000"/>
                  </a:schemeClr>
                </a:solidFill>
                <a:latin typeface="Times New Roman" panose="02020603050405020304" pitchFamily="18" charset="0"/>
                <a:cs typeface="Times New Roman" panose="02020603050405020304" pitchFamily="18" charset="0"/>
              </a:rPr>
              <a:t> and </a:t>
            </a:r>
            <a:r>
              <a:rPr lang="en-US" sz="2000" b="1" dirty="0">
                <a:solidFill>
                  <a:schemeClr val="tx1">
                    <a:lumMod val="50000"/>
                  </a:schemeClr>
                </a:solidFill>
                <a:latin typeface="Times New Roman" panose="02020603050405020304" pitchFamily="18" charset="0"/>
                <a:cs typeface="Times New Roman" panose="02020603050405020304" pitchFamily="18" charset="0"/>
              </a:rPr>
              <a:t>POP3</a:t>
            </a:r>
            <a:r>
              <a:rPr lang="en-US" sz="2000" dirty="0">
                <a:solidFill>
                  <a:schemeClr val="tx1">
                    <a:lumMod val="50000"/>
                  </a:schemeClr>
                </a:solidFill>
                <a:latin typeface="Times New Roman" panose="02020603050405020304" pitchFamily="18" charset="0"/>
                <a:cs typeface="Times New Roman" panose="02020603050405020304" pitchFamily="18" charset="0"/>
              </a:rPr>
              <a:t> </a:t>
            </a:r>
            <a:r>
              <a:rPr lang="en-US" sz="2000" dirty="0" smtClean="0">
                <a:solidFill>
                  <a:schemeClr val="tx1">
                    <a:lumMod val="50000"/>
                  </a:schemeClr>
                </a:solidFill>
                <a:latin typeface="Times New Roman" panose="02020603050405020304" pitchFamily="18" charset="0"/>
                <a:cs typeface="Times New Roman" panose="02020603050405020304" pitchFamily="18" charset="0"/>
              </a:rPr>
              <a:t>: Receiving mail</a:t>
            </a:r>
          </a:p>
        </p:txBody>
      </p:sp>
      <p:pic>
        <p:nvPicPr>
          <p:cNvPr id="7" name="Content Placeholder 6"/>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4483294" y="1233720"/>
            <a:ext cx="7588186" cy="5025799"/>
          </a:xfrm>
        </p:spPr>
      </p:pic>
      <p:sp>
        <p:nvSpPr>
          <p:cNvPr id="8" name="Text Placeholder 7"/>
          <p:cNvSpPr>
            <a:spLocks noGrp="1"/>
          </p:cNvSpPr>
          <p:nvPr>
            <p:ph type="body" sz="quarter" idx="12"/>
          </p:nvPr>
        </p:nvSpPr>
        <p:spPr>
          <a:xfrm>
            <a:off x="373416" y="1441048"/>
            <a:ext cx="5541093" cy="503866"/>
          </a:xfrm>
        </p:spPr>
        <p:txBody>
          <a:bodyPr/>
          <a:lstStyle/>
          <a:p>
            <a:pPr algn="l"/>
            <a:r>
              <a:rPr lang="en-US" dirty="0" smtClean="0">
                <a:solidFill>
                  <a:schemeClr val="accent2"/>
                </a:solidFill>
                <a:latin typeface="Times New Roman" panose="02020603050405020304" pitchFamily="18" charset="0"/>
                <a:cs typeface="Times New Roman" panose="02020603050405020304" pitchFamily="18" charset="0"/>
              </a:rPr>
              <a:t>Mail Services</a:t>
            </a:r>
            <a:endParaRPr lang="en-US"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528060"/>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Network Services</a:t>
            </a:r>
          </a:p>
        </p:txBody>
      </p:sp>
      <p:sp>
        <p:nvSpPr>
          <p:cNvPr id="8" name="Content Placeholder 7"/>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Less </a:t>
            </a:r>
            <a:r>
              <a:rPr lang="en-US" dirty="0">
                <a:latin typeface="Times New Roman" panose="02020603050405020304" pitchFamily="18" charset="0"/>
                <a:cs typeface="Times New Roman" panose="02020603050405020304" pitchFamily="18" charset="0"/>
              </a:rPr>
              <a:t>Operating Costs of Entire IT Network</a:t>
            </a:r>
          </a:p>
          <a:p>
            <a:r>
              <a:rPr lang="en-US" dirty="0">
                <a:latin typeface="Times New Roman" panose="02020603050405020304" pitchFamily="18" charset="0"/>
                <a:cs typeface="Times New Roman" panose="02020603050405020304" pitchFamily="18" charset="0"/>
              </a:rPr>
              <a:t>Network Maintenance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Enhanced</a:t>
            </a:r>
            <a:r>
              <a:rPr lang="en-US" dirty="0">
                <a:latin typeface="Times New Roman" panose="02020603050405020304" pitchFamily="18" charset="0"/>
                <a:cs typeface="Times New Roman" panose="02020603050405020304" pitchFamily="18" charset="0"/>
              </a:rPr>
              <a:t> Network Security</a:t>
            </a:r>
          </a:p>
          <a:p>
            <a:r>
              <a:rPr lang="en-US" dirty="0">
                <a:latin typeface="Times New Roman" panose="02020603050405020304" pitchFamily="18" charset="0"/>
                <a:cs typeface="Times New Roman" panose="02020603050405020304" pitchFamily="18" charset="0"/>
              </a:rPr>
              <a:t>Enables a High Level of Network Availability</a:t>
            </a:r>
          </a:p>
          <a:p>
            <a:r>
              <a:rPr lang="en-US" dirty="0">
                <a:latin typeface="Times New Roman" panose="02020603050405020304" pitchFamily="18" charset="0"/>
                <a:cs typeface="Times New Roman" panose="02020603050405020304" pitchFamily="18" charset="0"/>
              </a:rPr>
              <a:t>Improved Quality of Service (QoS)</a:t>
            </a:r>
          </a:p>
          <a:p>
            <a:r>
              <a:rPr lang="en-US" dirty="0">
                <a:latin typeface="Times New Roman" panose="02020603050405020304" pitchFamily="18" charset="0"/>
                <a:cs typeface="Times New Roman" panose="02020603050405020304" pitchFamily="18" charset="0"/>
              </a:rPr>
              <a:t>Maximized Performance and Increased Productivity</a:t>
            </a:r>
          </a:p>
          <a:p>
            <a:endParaRPr lang="en-US" dirty="0">
              <a:latin typeface="Times New Roman" panose="02020603050405020304" pitchFamily="18" charset="0"/>
              <a:cs typeface="Times New Roman" panose="02020603050405020304" pitchFamily="18" charset="0"/>
            </a:endParaRPr>
          </a:p>
        </p:txBody>
      </p:sp>
      <p:sp>
        <p:nvSpPr>
          <p:cNvPr id="9" name="Text Placeholder 8"/>
          <p:cNvSpPr>
            <a:spLocks noGrp="1"/>
          </p:cNvSpPr>
          <p:nvPr>
            <p:ph type="body" sz="quarter" idx="11"/>
          </p:nvPr>
        </p:nvSpPr>
        <p:spPr/>
        <p:txBody>
          <a:bodyPr/>
          <a:lstStyle/>
          <a:p>
            <a:r>
              <a:rPr lang="en-US" dirty="0" smtClean="0">
                <a:latin typeface="Times New Roman" panose="02020603050405020304" pitchFamily="18" charset="0"/>
                <a:cs typeface="Times New Roman" panose="02020603050405020304" pitchFamily="18" charset="0"/>
              </a:rPr>
              <a:t>Conclusion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30127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Memory</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7514" y="1887538"/>
            <a:ext cx="7540290" cy="4241413"/>
          </a:xfrm>
        </p:spPr>
      </p:pic>
      <p:sp>
        <p:nvSpPr>
          <p:cNvPr id="7" name="TextBox 6"/>
          <p:cNvSpPr txBox="1"/>
          <p:nvPr/>
        </p:nvSpPr>
        <p:spPr>
          <a:xfrm>
            <a:off x="241242" y="1487743"/>
            <a:ext cx="2771335" cy="400110"/>
          </a:xfrm>
          <a:prstGeom prst="rect">
            <a:avLst/>
          </a:prstGeom>
          <a:noFill/>
        </p:spPr>
        <p:txBody>
          <a:bodyPr wrap="square" rtlCol="0">
            <a:spAutoFit/>
          </a:bodyPr>
          <a:lstStyle/>
          <a:p>
            <a:r>
              <a:rPr lang="en-US" sz="2000" b="1" dirty="0" smtClean="0">
                <a:solidFill>
                  <a:schemeClr val="accent2"/>
                </a:solidFill>
                <a:latin typeface="Times New Roman" panose="02020603050405020304" pitchFamily="18" charset="0"/>
                <a:cs typeface="Times New Roman" panose="02020603050405020304" pitchFamily="18" charset="0"/>
              </a:rPr>
              <a:t>Memory Hierarchy</a:t>
            </a:r>
          </a:p>
        </p:txBody>
      </p:sp>
    </p:spTree>
    <p:extLst>
      <p:ext uri="{BB962C8B-B14F-4D97-AF65-F5344CB8AC3E}">
        <p14:creationId xmlns:p14="http://schemas.microsoft.com/office/powerpoint/2010/main" val="16399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035089"/>
            <a:ext cx="5588533" cy="721365"/>
          </a:xfrm>
        </p:spPr>
        <p:txBody>
          <a:bodyPr/>
          <a:lstStyle/>
          <a:p>
            <a:r>
              <a:rPr lang="en-US" b="1" dirty="0" smtClean="0">
                <a:latin typeface="Times New Roman" panose="02020603050405020304" pitchFamily="18" charset="0"/>
                <a:cs typeface="Times New Roman" panose="02020603050405020304" pitchFamily="18" charset="0"/>
              </a:rPr>
              <a:t>Database Fundamentals</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65387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History of database </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2316" y="1326398"/>
            <a:ext cx="7484519" cy="4820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10085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60203" y="1352361"/>
            <a:ext cx="5342239" cy="2353365"/>
          </a:xfrm>
        </p:spPr>
        <p:txBody>
          <a:bodyPr/>
          <a:lstStyle/>
          <a:p>
            <a:pPr marL="0" indent="0">
              <a:buNone/>
            </a:pPr>
            <a:r>
              <a:rPr lang="en-US" sz="2000" b="1" dirty="0" smtClean="0">
                <a:solidFill>
                  <a:schemeClr val="accent2"/>
                </a:solidFill>
                <a:latin typeface="Times New Roman" panose="02020603050405020304" pitchFamily="18" charset="0"/>
                <a:cs typeface="Times New Roman" panose="02020603050405020304" pitchFamily="18" charset="0"/>
              </a:rPr>
              <a:t>File </a:t>
            </a:r>
            <a:r>
              <a:rPr lang="en-US" sz="2000" b="1" dirty="0">
                <a:solidFill>
                  <a:schemeClr val="accent2"/>
                </a:solidFill>
                <a:latin typeface="Times New Roman" panose="02020603050405020304" pitchFamily="18" charset="0"/>
                <a:cs typeface="Times New Roman" panose="02020603050405020304" pitchFamily="18" charset="0"/>
              </a:rPr>
              <a:t>based approach Disadvantages</a:t>
            </a:r>
            <a:r>
              <a:rPr lang="en-US" sz="2000" b="1" dirty="0" smtClean="0">
                <a:solidFill>
                  <a:schemeClr val="accent2"/>
                </a:solidFill>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Integrity problems.</a:t>
            </a:r>
          </a:p>
          <a:p>
            <a:r>
              <a:rPr lang="en-US" sz="2000" dirty="0" smtClean="0">
                <a:latin typeface="Times New Roman" panose="02020603050405020304" pitchFamily="18" charset="0"/>
                <a:cs typeface="Times New Roman" panose="02020603050405020304" pitchFamily="18" charset="0"/>
              </a:rPr>
              <a:t>Concurrent access.</a:t>
            </a:r>
          </a:p>
          <a:p>
            <a:r>
              <a:rPr lang="en-US" sz="2000" dirty="0" smtClean="0">
                <a:latin typeface="Times New Roman" panose="02020603050405020304" pitchFamily="18" charset="0"/>
                <a:cs typeface="Times New Roman" panose="02020603050405020304" pitchFamily="18" charset="0"/>
              </a:rPr>
              <a:t>Data isolation.</a:t>
            </a:r>
          </a:p>
          <a:p>
            <a:r>
              <a:rPr lang="en-US" sz="2000" dirty="0" smtClean="0">
                <a:latin typeface="Times New Roman" panose="02020603050405020304" pitchFamily="18" charset="0"/>
                <a:cs typeface="Times New Roman" panose="02020603050405020304" pitchFamily="18" charset="0"/>
              </a:rPr>
              <a:t>Unanticipated queries.</a:t>
            </a:r>
          </a:p>
          <a:p>
            <a:r>
              <a:rPr lang="en-US" sz="2000" dirty="0" smtClean="0">
                <a:latin typeface="Times New Roman" panose="02020603050405020304" pitchFamily="18" charset="0"/>
                <a:cs typeface="Times New Roman" panose="02020603050405020304" pitchFamily="18" charset="0"/>
              </a:rPr>
              <a:t>Data redundancy.</a:t>
            </a:r>
          </a:p>
          <a:p>
            <a:pPr marL="0" indent="0">
              <a:buNone/>
            </a:pPr>
            <a:r>
              <a:rPr lang="en-US" sz="2000" b="1" dirty="0" smtClean="0">
                <a:solidFill>
                  <a:schemeClr val="accent2"/>
                </a:solidFill>
                <a:latin typeface="Times New Roman" panose="02020603050405020304" pitchFamily="18" charset="0"/>
                <a:cs typeface="Times New Roman" panose="02020603050405020304" pitchFamily="18" charset="0"/>
              </a:rPr>
              <a:t>DBMS advantages:</a:t>
            </a:r>
          </a:p>
          <a:p>
            <a:r>
              <a:rPr lang="en-US" sz="2000" dirty="0" smtClean="0">
                <a:latin typeface="Times New Roman" panose="02020603050405020304" pitchFamily="18" charset="0"/>
                <a:cs typeface="Times New Roman" panose="02020603050405020304" pitchFamily="18" charset="0"/>
              </a:rPr>
              <a:t>Concurrent use.</a:t>
            </a:r>
          </a:p>
          <a:p>
            <a:r>
              <a:rPr lang="en-US" sz="2000" dirty="0" smtClean="0">
                <a:latin typeface="Times New Roman" panose="02020603050405020304" pitchFamily="18" charset="0"/>
                <a:cs typeface="Times New Roman" panose="02020603050405020304" pitchFamily="18" charset="0"/>
              </a:rPr>
              <a:t>Structure and description.</a:t>
            </a:r>
          </a:p>
          <a:p>
            <a:r>
              <a:rPr lang="en-US" sz="2000" dirty="0" smtClean="0">
                <a:latin typeface="Times New Roman" panose="02020603050405020304" pitchFamily="18" charset="0"/>
                <a:cs typeface="Times New Roman" panose="02020603050405020304" pitchFamily="18" charset="0"/>
              </a:rPr>
              <a:t>Transactions.</a:t>
            </a:r>
          </a:p>
          <a:p>
            <a:r>
              <a:rPr lang="en-US" sz="2000" dirty="0" smtClean="0">
                <a:latin typeface="Times New Roman" panose="02020603050405020304" pitchFamily="18" charset="0"/>
                <a:cs typeface="Times New Roman" panose="02020603050405020304" pitchFamily="18" charset="0"/>
              </a:rPr>
              <a:t>Data persistence.</a:t>
            </a:r>
          </a:p>
          <a:p>
            <a:r>
              <a:rPr lang="en-US" sz="2000" dirty="0" smtClean="0">
                <a:latin typeface="Times New Roman" panose="02020603050405020304" pitchFamily="18" charset="0"/>
                <a:cs typeface="Times New Roman" panose="02020603050405020304" pitchFamily="18" charset="0"/>
              </a:rPr>
              <a:t>views.</a:t>
            </a:r>
          </a:p>
          <a:p>
            <a:r>
              <a:rPr lang="en-US" sz="2000" dirty="0" smtClean="0">
                <a:latin typeface="Times New Roman" panose="02020603050405020304" pitchFamily="18" charset="0"/>
                <a:cs typeface="Times New Roman" panose="02020603050405020304" pitchFamily="18" charset="0"/>
              </a:rPr>
              <a:t>Recovery services.</a:t>
            </a:r>
          </a:p>
          <a:p>
            <a:endParaRPr lang="en-US" dirty="0" smtClean="0"/>
          </a:p>
          <a:p>
            <a:endParaRPr lang="en-US" dirty="0" smtClean="0"/>
          </a:p>
          <a:p>
            <a:endParaRPr lang="en-US" dirty="0"/>
          </a:p>
        </p:txBody>
      </p:sp>
      <p:sp>
        <p:nvSpPr>
          <p:cNvPr id="3" name="TextBox 2"/>
          <p:cNvSpPr txBox="1"/>
          <p:nvPr/>
        </p:nvSpPr>
        <p:spPr>
          <a:xfrm>
            <a:off x="176464" y="224588"/>
            <a:ext cx="3753852" cy="584775"/>
          </a:xfrm>
          <a:prstGeom prst="rect">
            <a:avLst/>
          </a:prstGeom>
          <a:noFill/>
        </p:spPr>
        <p:txBody>
          <a:bodyPr wrap="square" rtlCol="0">
            <a:spAutoFit/>
          </a:bodyPr>
          <a:lstStyle/>
          <a:p>
            <a:r>
              <a:rPr lang="en-US" sz="3200" b="1" dirty="0" smtClean="0">
                <a:solidFill>
                  <a:srgbClr val="0070C0"/>
                </a:solidFill>
                <a:latin typeface="Times New Roman" panose="02020603050405020304" pitchFamily="18" charset="0"/>
                <a:cs typeface="Times New Roman" panose="02020603050405020304" pitchFamily="18" charset="0"/>
              </a:rPr>
              <a:t>DBMS</a:t>
            </a:r>
          </a:p>
        </p:txBody>
      </p:sp>
    </p:spTree>
    <p:extLst>
      <p:ext uri="{BB962C8B-B14F-4D97-AF65-F5344CB8AC3E}">
        <p14:creationId xmlns:p14="http://schemas.microsoft.com/office/powerpoint/2010/main" val="12209373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60202" y="1352361"/>
            <a:ext cx="12031797" cy="4952185"/>
          </a:xfrm>
        </p:spPr>
        <p:txBody>
          <a:bodyPr/>
          <a:lstStyle/>
          <a:p>
            <a:pPr marL="0" indent="0">
              <a:buNone/>
            </a:pPr>
            <a:r>
              <a:rPr lang="en-US" b="1" dirty="0" smtClean="0">
                <a:solidFill>
                  <a:schemeClr val="accent2"/>
                </a:solidFill>
              </a:rPr>
              <a:t>Acid properties:</a:t>
            </a:r>
          </a:p>
          <a:p>
            <a:endParaRPr lang="en-US" dirty="0" smtClean="0"/>
          </a:p>
          <a:p>
            <a:endParaRPr lang="en-US" dirty="0"/>
          </a:p>
          <a:p>
            <a:pPr marL="0" indent="0">
              <a:buNone/>
            </a:pPr>
            <a:endParaRPr lang="en-US" dirty="0" smtClean="0"/>
          </a:p>
          <a:p>
            <a:endParaRPr lang="en-US" dirty="0"/>
          </a:p>
          <a:p>
            <a:endParaRPr lang="en-US" dirty="0" smtClean="0"/>
          </a:p>
          <a:p>
            <a:pPr marL="0" indent="0">
              <a:buNone/>
            </a:pPr>
            <a:endParaRPr lang="en-US" dirty="0" smtClean="0"/>
          </a:p>
          <a:p>
            <a:pPr marL="0" indent="0">
              <a:buNone/>
            </a:pPr>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760" y="1994775"/>
            <a:ext cx="7084282" cy="3748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5702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a:r>
            <a:br>
              <a:rPr lang="en-US" b="1" dirty="0" smtClean="0"/>
            </a:br>
            <a:r>
              <a:rPr lang="en-US" b="1" dirty="0" smtClean="0">
                <a:solidFill>
                  <a:srgbClr val="0070C0"/>
                </a:solidFill>
                <a:latin typeface="Times New Roman" panose="02020603050405020304" pitchFamily="18" charset="0"/>
                <a:cs typeface="Times New Roman" panose="02020603050405020304" pitchFamily="18" charset="0"/>
              </a:rPr>
              <a:t>Terminologies</a:t>
            </a:r>
            <a:r>
              <a:rPr lang="en-US" b="1" dirty="0">
                <a:solidFill>
                  <a:srgbClr val="0070C0"/>
                </a:solidFill>
                <a:latin typeface="Times New Roman" panose="02020603050405020304" pitchFamily="18" charset="0"/>
                <a:cs typeface="Times New Roman" panose="02020603050405020304" pitchFamily="18" charset="0"/>
              </a:rPr>
              <a:t/>
            </a:r>
            <a:br>
              <a:rPr lang="en-US" b="1" dirty="0">
                <a:solidFill>
                  <a:srgbClr val="0070C0"/>
                </a:solidFill>
                <a:latin typeface="Times New Roman" panose="02020603050405020304" pitchFamily="18" charset="0"/>
                <a:cs typeface="Times New Roman" panose="02020603050405020304" pitchFamily="18" charset="0"/>
              </a:rPr>
            </a:br>
            <a:endParaRPr lang="en-US"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4800" y="1470271"/>
            <a:ext cx="11489179" cy="4026560"/>
          </a:xfrm>
        </p:spPr>
        <p:txBody>
          <a:bodyPr/>
          <a:lstStyle/>
          <a:p>
            <a:r>
              <a:rPr lang="en-US" dirty="0"/>
              <a:t>Entity.						</a:t>
            </a:r>
          </a:p>
          <a:p>
            <a:r>
              <a:rPr lang="en-US" dirty="0"/>
              <a:t>Attribute.</a:t>
            </a:r>
          </a:p>
          <a:p>
            <a:r>
              <a:rPr lang="en-US" dirty="0"/>
              <a:t>Tupple.</a:t>
            </a:r>
          </a:p>
          <a:p>
            <a:r>
              <a:rPr lang="en-US" dirty="0"/>
              <a:t>Domain.</a:t>
            </a:r>
          </a:p>
          <a:p>
            <a:r>
              <a:rPr lang="en-US" dirty="0"/>
              <a:t>Degree. </a:t>
            </a:r>
          </a:p>
          <a:p>
            <a:r>
              <a:rPr lang="en-US" dirty="0"/>
              <a:t>Cordiality</a:t>
            </a:r>
          </a:p>
          <a:p>
            <a:pPr marL="0" indent="0">
              <a:buNone/>
            </a:pPr>
            <a:endParaRPr lang="en-US" dirty="0"/>
          </a:p>
        </p:txBody>
      </p:sp>
    </p:spTree>
    <p:extLst>
      <p:ext uri="{BB962C8B-B14F-4D97-AF65-F5344CB8AC3E}">
        <p14:creationId xmlns:p14="http://schemas.microsoft.com/office/powerpoint/2010/main" val="19766425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RDBMS </a:t>
            </a: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US" dirty="0" smtClean="0"/>
          </a:p>
          <a:p>
            <a:endParaRPr lang="en-US" dirty="0"/>
          </a:p>
          <a:p>
            <a:r>
              <a:rPr lang="en-US" dirty="0" smtClean="0"/>
              <a:t>Null </a:t>
            </a:r>
            <a:r>
              <a:rPr lang="en-US" dirty="0"/>
              <a:t>constraint.</a:t>
            </a:r>
          </a:p>
          <a:p>
            <a:r>
              <a:rPr lang="en-US" dirty="0"/>
              <a:t>Not null constraint.</a:t>
            </a:r>
          </a:p>
          <a:p>
            <a:r>
              <a:rPr lang="en-US" dirty="0"/>
              <a:t>Unique constraint.</a:t>
            </a:r>
          </a:p>
          <a:p>
            <a:r>
              <a:rPr lang="en-US" dirty="0"/>
              <a:t>Default constraint.</a:t>
            </a:r>
          </a:p>
          <a:p>
            <a:r>
              <a:rPr lang="en-US" dirty="0"/>
              <a:t>Primary key constraint.</a:t>
            </a:r>
          </a:p>
          <a:p>
            <a:r>
              <a:rPr lang="en-US" dirty="0"/>
              <a:t>Foreign key constraint</a:t>
            </a:r>
            <a:endParaRPr lang="en-US" b="1" dirty="0">
              <a:solidFill>
                <a:schemeClr val="accent2"/>
              </a:solidFill>
            </a:endParaRPr>
          </a:p>
          <a:p>
            <a:endParaRPr lang="en-US" dirty="0"/>
          </a:p>
        </p:txBody>
      </p:sp>
      <p:sp>
        <p:nvSpPr>
          <p:cNvPr id="4" name="Text Placeholder 3"/>
          <p:cNvSpPr>
            <a:spLocks noGrp="1"/>
          </p:cNvSpPr>
          <p:nvPr>
            <p:ph type="body" sz="quarter" idx="11"/>
          </p:nvPr>
        </p:nvSpPr>
        <p:spPr/>
        <p:txBody>
          <a:bodyPr/>
          <a:lstStyle/>
          <a:p>
            <a:r>
              <a:rPr lang="en-US" dirty="0">
                <a:solidFill>
                  <a:schemeClr val="tx1"/>
                </a:solidFill>
              </a:rPr>
              <a:t>RDBMS</a:t>
            </a:r>
            <a:r>
              <a:rPr lang="en-US" b="0" dirty="0">
                <a:solidFill>
                  <a:schemeClr val="tx1"/>
                </a:solidFill>
              </a:rPr>
              <a:t> stands for </a:t>
            </a:r>
            <a:r>
              <a:rPr lang="en-US" b="0" i="1" dirty="0">
                <a:solidFill>
                  <a:schemeClr val="tx1"/>
                </a:solidFill>
              </a:rPr>
              <a:t>Relational Database Management Systems</a:t>
            </a:r>
            <a:r>
              <a:rPr lang="en-US" b="0" i="1" dirty="0" smtClean="0">
                <a:solidFill>
                  <a:schemeClr val="tx1"/>
                </a:solidFill>
              </a:rPr>
              <a:t>.</a:t>
            </a:r>
            <a:endParaRPr lang="en-US" dirty="0" smtClean="0">
              <a:solidFill>
                <a:schemeClr val="tx1"/>
              </a:solidFill>
            </a:endParaRPr>
          </a:p>
          <a:p>
            <a:endParaRPr lang="en-US" dirty="0"/>
          </a:p>
          <a:p>
            <a:r>
              <a:rPr lang="en-US" dirty="0" smtClean="0"/>
              <a:t>Constraints:</a:t>
            </a:r>
            <a:endParaRPr lang="en-US" dirty="0"/>
          </a:p>
        </p:txBody>
      </p:sp>
    </p:spTree>
    <p:extLst>
      <p:ext uri="{BB962C8B-B14F-4D97-AF65-F5344CB8AC3E}">
        <p14:creationId xmlns:p14="http://schemas.microsoft.com/office/powerpoint/2010/main" val="5404134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60203" y="1127771"/>
            <a:ext cx="12031797" cy="5128650"/>
          </a:xfrm>
        </p:spPr>
        <p:txBody>
          <a:bodyPr/>
          <a:lstStyle/>
          <a:p>
            <a:pPr marL="0" indent="0">
              <a:buNone/>
            </a:pPr>
            <a:endParaRPr lang="en-US" sz="2000" b="1" dirty="0" smtClean="0">
              <a:solidFill>
                <a:schemeClr val="accent2"/>
              </a:solidFill>
              <a:latin typeface="Times New Roman" panose="02020603050405020304" pitchFamily="18" charset="0"/>
              <a:cs typeface="Times New Roman" panose="02020603050405020304" pitchFamily="18" charset="0"/>
            </a:endParaRPr>
          </a:p>
          <a:p>
            <a:pPr marL="0" indent="0">
              <a:buNone/>
            </a:pPr>
            <a:r>
              <a:rPr lang="en-US" sz="2000" b="1" dirty="0" err="1" smtClean="0">
                <a:solidFill>
                  <a:schemeClr val="accent2"/>
                </a:solidFill>
                <a:latin typeface="Times New Roman" panose="02020603050405020304" pitchFamily="18" charset="0"/>
                <a:cs typeface="Times New Roman" panose="02020603050405020304" pitchFamily="18" charset="0"/>
              </a:rPr>
              <a:t>Ef</a:t>
            </a:r>
            <a:r>
              <a:rPr lang="en-US" sz="2000" b="1" dirty="0" smtClean="0">
                <a:solidFill>
                  <a:schemeClr val="accent2"/>
                </a:solidFill>
                <a:latin typeface="Times New Roman" panose="02020603050405020304" pitchFamily="18" charset="0"/>
                <a:cs typeface="Times New Roman" panose="02020603050405020304" pitchFamily="18" charset="0"/>
              </a:rPr>
              <a:t> </a:t>
            </a:r>
            <a:r>
              <a:rPr lang="en-US" sz="2000" b="1" dirty="0" smtClean="0">
                <a:solidFill>
                  <a:schemeClr val="accent2"/>
                </a:solidFill>
                <a:latin typeface="Times New Roman" panose="02020603050405020304" pitchFamily="18" charset="0"/>
                <a:cs typeface="Times New Roman" panose="02020603050405020304" pitchFamily="18" charset="0"/>
              </a:rPr>
              <a:t>codd rules:</a:t>
            </a:r>
          </a:p>
          <a:p>
            <a:r>
              <a:rPr lang="en-US" sz="2000" b="1" dirty="0" smtClean="0">
                <a:latin typeface="Times New Roman" panose="02020603050405020304" pitchFamily="18" charset="0"/>
                <a:cs typeface="Times New Roman" panose="02020603050405020304" pitchFamily="18" charset="0"/>
              </a:rPr>
              <a:t>Structural rule</a:t>
            </a: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rule </a:t>
            </a:r>
            <a:r>
              <a:rPr lang="en-US" sz="2000" dirty="0">
                <a:latin typeface="Times New Roman" panose="02020603050405020304" pitchFamily="18" charset="0"/>
                <a:cs typeface="Times New Roman" panose="02020603050405020304" pitchFamily="18" charset="0"/>
              </a:rPr>
              <a:t>1(information representation).</a:t>
            </a:r>
          </a:p>
          <a:p>
            <a:pPr marL="0" indent="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rule </a:t>
            </a:r>
            <a:r>
              <a:rPr lang="en-US" sz="2000" dirty="0">
                <a:latin typeface="Times New Roman" panose="02020603050405020304" pitchFamily="18" charset="0"/>
                <a:cs typeface="Times New Roman" panose="02020603050405020304" pitchFamily="18" charset="0"/>
              </a:rPr>
              <a:t>6(view updating).</a:t>
            </a:r>
          </a:p>
          <a:p>
            <a:r>
              <a:rPr lang="en-US" sz="2000" b="1" dirty="0" smtClean="0">
                <a:latin typeface="Times New Roman" panose="02020603050405020304" pitchFamily="18" charset="0"/>
                <a:cs typeface="Times New Roman" panose="02020603050405020304" pitchFamily="18" charset="0"/>
              </a:rPr>
              <a:t>Integrity rule:                   </a:t>
            </a:r>
            <a:r>
              <a:rPr lang="en-US" sz="2000" dirty="0" smtClean="0">
                <a:latin typeface="Times New Roman" panose="02020603050405020304" pitchFamily="18" charset="0"/>
                <a:cs typeface="Times New Roman" panose="02020603050405020304" pitchFamily="18" charset="0"/>
              </a:rPr>
              <a:t>rule 3(systematic rules of null values).</a:t>
            </a:r>
          </a:p>
          <a:p>
            <a:pPr marL="0" indent="0">
              <a:buNone/>
            </a:pPr>
            <a:r>
              <a:rPr lang="en-US" sz="2000" dirty="0" smtClean="0">
                <a:latin typeface="Times New Roman" panose="02020603050405020304" pitchFamily="18" charset="0"/>
                <a:cs typeface="Times New Roman" panose="02020603050405020304" pitchFamily="18" charset="0"/>
              </a:rPr>
              <a:t>		                     rule 10(integrity independence).</a:t>
            </a:r>
          </a:p>
          <a:p>
            <a:r>
              <a:rPr lang="en-US" sz="2000" b="1" dirty="0" smtClean="0">
                <a:latin typeface="Times New Roman" panose="02020603050405020304" pitchFamily="18" charset="0"/>
                <a:cs typeface="Times New Roman" panose="02020603050405020304" pitchFamily="18" charset="0"/>
              </a:rPr>
              <a:t>Data manipulation rule:  </a:t>
            </a:r>
            <a:r>
              <a:rPr lang="en-US" sz="2000" dirty="0" smtClean="0">
                <a:latin typeface="Times New Roman" panose="02020603050405020304" pitchFamily="18" charset="0"/>
                <a:cs typeface="Times New Roman" panose="02020603050405020304" pitchFamily="18" charset="0"/>
              </a:rPr>
              <a:t>rule 2(guaranteed access).</a:t>
            </a:r>
          </a:p>
          <a:p>
            <a:pPr marL="0" indent="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rule 4(dynamic online catalog).</a:t>
            </a:r>
          </a:p>
          <a:p>
            <a:pPr marL="0" indent="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rule 5(comprehensive data sub language).</a:t>
            </a:r>
          </a:p>
          <a:p>
            <a:pPr marL="0" indent="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rule 7(high level insert, update, delete) </a:t>
            </a:r>
          </a:p>
          <a:p>
            <a:r>
              <a:rPr lang="en-US" sz="2000" b="1" dirty="0" smtClean="0">
                <a:latin typeface="Times New Roman" panose="02020603050405020304" pitchFamily="18" charset="0"/>
                <a:cs typeface="Times New Roman" panose="02020603050405020304" pitchFamily="18" charset="0"/>
              </a:rPr>
              <a:t>Data independence rule: </a:t>
            </a:r>
            <a:r>
              <a:rPr lang="en-US" sz="2000" dirty="0" smtClean="0">
                <a:latin typeface="Times New Roman" panose="02020603050405020304" pitchFamily="18" charset="0"/>
                <a:cs typeface="Times New Roman" panose="02020603050405020304" pitchFamily="18" charset="0"/>
              </a:rPr>
              <a:t>rule 8(physical data independence).</a:t>
            </a:r>
          </a:p>
          <a:p>
            <a:pPr marL="0" indent="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rule 9(logical data independence).</a:t>
            </a:r>
          </a:p>
          <a:p>
            <a:pPr marL="0" indent="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rule 11(distribution independence).</a:t>
            </a:r>
          </a:p>
          <a:p>
            <a:r>
              <a:rPr lang="en-US" sz="2000" b="1" dirty="0" smtClean="0">
                <a:latin typeface="Times New Roman" panose="02020603050405020304" pitchFamily="18" charset="0"/>
                <a:cs typeface="Times New Roman" panose="02020603050405020304" pitchFamily="18" charset="0"/>
              </a:rPr>
              <a:t>Foundational rule: 	          </a:t>
            </a:r>
            <a:r>
              <a:rPr lang="en-US" sz="2000" dirty="0" smtClean="0">
                <a:latin typeface="Times New Roman" panose="02020603050405020304" pitchFamily="18" charset="0"/>
                <a:cs typeface="Times New Roman" panose="02020603050405020304" pitchFamily="18" charset="0"/>
              </a:rPr>
              <a:t>rule 12(non subversion rule).</a:t>
            </a:r>
          </a:p>
          <a:p>
            <a:pPr marL="0" indent="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rule 0(foundational rule).</a:t>
            </a: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76705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8547" y="237001"/>
            <a:ext cx="4572000" cy="584775"/>
          </a:xfrm>
          <a:prstGeom prst="rect">
            <a:avLst/>
          </a:prstGeom>
          <a:noFill/>
        </p:spPr>
        <p:txBody>
          <a:bodyPr wrap="square" rtlCol="0">
            <a:spAutoFit/>
          </a:bodyPr>
          <a:lstStyle/>
          <a:p>
            <a:r>
              <a:rPr lang="en-US" sz="3200" b="1" dirty="0" smtClean="0">
                <a:solidFill>
                  <a:srgbClr val="0070C0"/>
                </a:solidFill>
                <a:latin typeface="Times New Roman" panose="02020603050405020304" pitchFamily="18" charset="0"/>
                <a:cs typeface="Times New Roman" panose="02020603050405020304" pitchFamily="18" charset="0"/>
              </a:rPr>
              <a:t>Normalization </a:t>
            </a:r>
          </a:p>
        </p:txBody>
      </p:sp>
      <p:graphicFrame>
        <p:nvGraphicFramePr>
          <p:cNvPr id="5" name="Table 4"/>
          <p:cNvGraphicFramePr>
            <a:graphicFrameLocks noGrp="1"/>
          </p:cNvGraphicFramePr>
          <p:nvPr>
            <p:extLst>
              <p:ext uri="{D42A27DB-BD31-4B8C-83A1-F6EECF244321}">
                <p14:modId xmlns:p14="http://schemas.microsoft.com/office/powerpoint/2010/main" val="1141993736"/>
              </p:ext>
            </p:extLst>
          </p:nvPr>
        </p:nvGraphicFramePr>
        <p:xfrm>
          <a:off x="208547" y="3943897"/>
          <a:ext cx="4136980" cy="1381760"/>
        </p:xfrm>
        <a:graphic>
          <a:graphicData uri="http://schemas.openxmlformats.org/drawingml/2006/table">
            <a:tbl>
              <a:tblPr firstRow="1" bandRow="1">
                <a:tableStyleId>{21E4AEA4-8DFA-4A89-87EB-49C32662AFE0}</a:tableStyleId>
              </a:tblPr>
              <a:tblGrid>
                <a:gridCol w="1138990"/>
                <a:gridCol w="1310858"/>
                <a:gridCol w="790658"/>
                <a:gridCol w="896474"/>
              </a:tblGrid>
              <a:tr h="370840">
                <a:tc>
                  <a:txBody>
                    <a:bodyPr/>
                    <a:lstStyle/>
                    <a:p>
                      <a:r>
                        <a:rPr lang="en-US" dirty="0" smtClean="0"/>
                        <a:t>item</a:t>
                      </a:r>
                      <a:endParaRPr lang="en-US" dirty="0"/>
                    </a:p>
                  </a:txBody>
                  <a:tcPr/>
                </a:tc>
                <a:tc>
                  <a:txBody>
                    <a:bodyPr/>
                    <a:lstStyle/>
                    <a:p>
                      <a:r>
                        <a:rPr lang="en-US" dirty="0" smtClean="0"/>
                        <a:t>Color</a:t>
                      </a:r>
                      <a:endParaRPr lang="en-US" dirty="0"/>
                    </a:p>
                  </a:txBody>
                  <a:tcPr/>
                </a:tc>
                <a:tc>
                  <a:txBody>
                    <a:bodyPr/>
                    <a:lstStyle/>
                    <a:p>
                      <a:r>
                        <a:rPr lang="en-US" dirty="0" smtClean="0"/>
                        <a:t>Price</a:t>
                      </a:r>
                      <a:endParaRPr lang="en-US" dirty="0"/>
                    </a:p>
                  </a:txBody>
                  <a:tcPr/>
                </a:tc>
                <a:tc>
                  <a:txBody>
                    <a:bodyPr/>
                    <a:lstStyle/>
                    <a:p>
                      <a:r>
                        <a:rPr lang="en-US" dirty="0" smtClean="0"/>
                        <a:t>tax</a:t>
                      </a:r>
                      <a:endParaRPr lang="en-US" dirty="0"/>
                    </a:p>
                  </a:txBody>
                  <a:tcPr/>
                </a:tc>
              </a:tr>
              <a:tr h="370840">
                <a:tc>
                  <a:txBody>
                    <a:bodyPr/>
                    <a:lstStyle/>
                    <a:p>
                      <a:r>
                        <a:rPr lang="en-US" dirty="0" smtClean="0"/>
                        <a:t>samsung</a:t>
                      </a:r>
                      <a:endParaRPr lang="en-US" dirty="0"/>
                    </a:p>
                  </a:txBody>
                  <a:tcPr/>
                </a:tc>
                <a:tc>
                  <a:txBody>
                    <a:bodyPr/>
                    <a:lstStyle/>
                    <a:p>
                      <a:r>
                        <a:rPr lang="en-US" dirty="0" smtClean="0"/>
                        <a:t>red, blue</a:t>
                      </a:r>
                      <a:endParaRPr lang="en-US" dirty="0"/>
                    </a:p>
                  </a:txBody>
                  <a:tcPr/>
                </a:tc>
                <a:tc>
                  <a:txBody>
                    <a:bodyPr/>
                    <a:lstStyle/>
                    <a:p>
                      <a:r>
                        <a:rPr lang="en-US" dirty="0" smtClean="0"/>
                        <a:t>5000</a:t>
                      </a:r>
                      <a:endParaRPr lang="en-US" dirty="0"/>
                    </a:p>
                  </a:txBody>
                  <a:tcPr/>
                </a:tc>
                <a:tc>
                  <a:txBody>
                    <a:bodyPr/>
                    <a:lstStyle/>
                    <a:p>
                      <a:r>
                        <a:rPr lang="en-US" dirty="0" smtClean="0"/>
                        <a:t>0.25</a:t>
                      </a:r>
                      <a:endParaRPr lang="en-US" dirty="0"/>
                    </a:p>
                  </a:txBody>
                  <a:tcPr/>
                </a:tc>
              </a:tr>
              <a:tr h="370840">
                <a:tc>
                  <a:txBody>
                    <a:bodyPr/>
                    <a:lstStyle/>
                    <a:p>
                      <a:r>
                        <a:rPr lang="en-US" dirty="0" smtClean="0"/>
                        <a:t>motorola</a:t>
                      </a:r>
                      <a:endParaRPr lang="en-US" dirty="0"/>
                    </a:p>
                  </a:txBody>
                  <a:tcPr/>
                </a:tc>
                <a:tc>
                  <a:txBody>
                    <a:bodyPr/>
                    <a:lstStyle/>
                    <a:p>
                      <a:r>
                        <a:rPr lang="en-US" dirty="0" smtClean="0"/>
                        <a:t>Black, white</a:t>
                      </a:r>
                      <a:endParaRPr lang="en-US" dirty="0"/>
                    </a:p>
                  </a:txBody>
                  <a:tcPr/>
                </a:tc>
                <a:tc>
                  <a:txBody>
                    <a:bodyPr/>
                    <a:lstStyle/>
                    <a:p>
                      <a:r>
                        <a:rPr lang="en-US" dirty="0" smtClean="0"/>
                        <a:t>4000</a:t>
                      </a:r>
                      <a:endParaRPr lang="en-US" dirty="0"/>
                    </a:p>
                  </a:txBody>
                  <a:tcPr/>
                </a:tc>
                <a:tc>
                  <a:txBody>
                    <a:bodyPr/>
                    <a:lstStyle/>
                    <a:p>
                      <a:r>
                        <a:rPr lang="en-US" dirty="0" smtClean="0"/>
                        <a:t>0.25</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69095385"/>
              </p:ext>
            </p:extLst>
          </p:nvPr>
        </p:nvGraphicFramePr>
        <p:xfrm>
          <a:off x="5548987" y="3943897"/>
          <a:ext cx="5035640" cy="1828800"/>
        </p:xfrm>
        <a:graphic>
          <a:graphicData uri="http://schemas.openxmlformats.org/drawingml/2006/table">
            <a:tbl>
              <a:tblPr firstRow="1" bandRow="1">
                <a:tableStyleId>{5C22544A-7EE6-4342-B048-85BDC9FD1C3A}</a:tableStyleId>
              </a:tblPr>
              <a:tblGrid>
                <a:gridCol w="1258910"/>
                <a:gridCol w="1258910"/>
                <a:gridCol w="1258910"/>
                <a:gridCol w="1258910"/>
              </a:tblGrid>
              <a:tr h="324858">
                <a:tc>
                  <a:txBody>
                    <a:bodyPr/>
                    <a:lstStyle/>
                    <a:p>
                      <a:r>
                        <a:rPr lang="en-US" dirty="0" smtClean="0"/>
                        <a:t>item</a:t>
                      </a:r>
                      <a:endParaRPr lang="en-US" dirty="0"/>
                    </a:p>
                  </a:txBody>
                  <a:tcPr/>
                </a:tc>
                <a:tc>
                  <a:txBody>
                    <a:bodyPr/>
                    <a:lstStyle/>
                    <a:p>
                      <a:r>
                        <a:rPr lang="en-US" dirty="0" smtClean="0"/>
                        <a:t>Color</a:t>
                      </a:r>
                      <a:endParaRPr lang="en-US" dirty="0"/>
                    </a:p>
                  </a:txBody>
                  <a:tcPr/>
                </a:tc>
                <a:tc>
                  <a:txBody>
                    <a:bodyPr/>
                    <a:lstStyle/>
                    <a:p>
                      <a:r>
                        <a:rPr lang="en-US" dirty="0" smtClean="0"/>
                        <a:t>Price</a:t>
                      </a:r>
                      <a:endParaRPr lang="en-US" dirty="0"/>
                    </a:p>
                  </a:txBody>
                  <a:tcPr/>
                </a:tc>
                <a:tc>
                  <a:txBody>
                    <a:bodyPr/>
                    <a:lstStyle/>
                    <a:p>
                      <a:r>
                        <a:rPr lang="en-US" dirty="0" smtClean="0"/>
                        <a:t>tax</a:t>
                      </a:r>
                      <a:endParaRPr lang="en-US" dirty="0"/>
                    </a:p>
                  </a:txBody>
                  <a:tcPr/>
                </a:tc>
              </a:tr>
              <a:tr h="324858">
                <a:tc>
                  <a:txBody>
                    <a:bodyPr/>
                    <a:lstStyle/>
                    <a:p>
                      <a:r>
                        <a:rPr lang="en-US" dirty="0" smtClean="0"/>
                        <a:t>samsung</a:t>
                      </a:r>
                      <a:endParaRPr lang="en-US" dirty="0"/>
                    </a:p>
                  </a:txBody>
                  <a:tcPr/>
                </a:tc>
                <a:tc>
                  <a:txBody>
                    <a:bodyPr/>
                    <a:lstStyle/>
                    <a:p>
                      <a:r>
                        <a:rPr lang="en-US" dirty="0" smtClean="0"/>
                        <a:t>Red</a:t>
                      </a:r>
                      <a:endParaRPr lang="en-US" dirty="0"/>
                    </a:p>
                  </a:txBody>
                  <a:tcPr/>
                </a:tc>
                <a:tc>
                  <a:txBody>
                    <a:bodyPr/>
                    <a:lstStyle/>
                    <a:p>
                      <a:r>
                        <a:rPr lang="en-US" dirty="0" smtClean="0"/>
                        <a:t>5000</a:t>
                      </a:r>
                      <a:endParaRPr lang="en-US" dirty="0"/>
                    </a:p>
                  </a:txBody>
                  <a:tcPr/>
                </a:tc>
                <a:tc>
                  <a:txBody>
                    <a:bodyPr/>
                    <a:lstStyle/>
                    <a:p>
                      <a:r>
                        <a:rPr lang="en-US" dirty="0" smtClean="0"/>
                        <a:t>0.25</a:t>
                      </a:r>
                      <a:endParaRPr lang="en-US" dirty="0"/>
                    </a:p>
                  </a:txBody>
                  <a:tcPr/>
                </a:tc>
              </a:tr>
              <a:tr h="324858">
                <a:tc>
                  <a:txBody>
                    <a:bodyPr/>
                    <a:lstStyle/>
                    <a:p>
                      <a:r>
                        <a:rPr lang="en-US" dirty="0" smtClean="0"/>
                        <a:t>samsung</a:t>
                      </a:r>
                      <a:endParaRPr lang="en-US" dirty="0"/>
                    </a:p>
                  </a:txBody>
                  <a:tcPr/>
                </a:tc>
                <a:tc>
                  <a:txBody>
                    <a:bodyPr/>
                    <a:lstStyle/>
                    <a:p>
                      <a:r>
                        <a:rPr lang="en-US" dirty="0" smtClean="0"/>
                        <a:t>Blue</a:t>
                      </a:r>
                      <a:endParaRPr lang="en-US" dirty="0"/>
                    </a:p>
                  </a:txBody>
                  <a:tcPr/>
                </a:tc>
                <a:tc>
                  <a:txBody>
                    <a:bodyPr/>
                    <a:lstStyle/>
                    <a:p>
                      <a:r>
                        <a:rPr lang="en-US" dirty="0" smtClean="0"/>
                        <a:t>5000</a:t>
                      </a:r>
                      <a:endParaRPr lang="en-US" dirty="0"/>
                    </a:p>
                  </a:txBody>
                  <a:tcPr/>
                </a:tc>
                <a:tc>
                  <a:txBody>
                    <a:bodyPr/>
                    <a:lstStyle/>
                    <a:p>
                      <a:r>
                        <a:rPr lang="en-US" dirty="0" smtClean="0"/>
                        <a:t>0.25</a:t>
                      </a:r>
                      <a:endParaRPr lang="en-US" dirty="0"/>
                    </a:p>
                  </a:txBody>
                  <a:tcPr/>
                </a:tc>
              </a:tr>
              <a:tr h="324858">
                <a:tc>
                  <a:txBody>
                    <a:bodyPr/>
                    <a:lstStyle/>
                    <a:p>
                      <a:r>
                        <a:rPr lang="en-US" dirty="0" smtClean="0"/>
                        <a:t>motorola</a:t>
                      </a:r>
                      <a:endParaRPr lang="en-US" dirty="0"/>
                    </a:p>
                  </a:txBody>
                  <a:tcPr/>
                </a:tc>
                <a:tc>
                  <a:txBody>
                    <a:bodyPr/>
                    <a:lstStyle/>
                    <a:p>
                      <a:r>
                        <a:rPr lang="en-US" dirty="0" smtClean="0"/>
                        <a:t>Black</a:t>
                      </a:r>
                      <a:endParaRPr lang="en-US" dirty="0"/>
                    </a:p>
                  </a:txBody>
                  <a:tcPr/>
                </a:tc>
                <a:tc>
                  <a:txBody>
                    <a:bodyPr/>
                    <a:lstStyle/>
                    <a:p>
                      <a:r>
                        <a:rPr lang="en-US" dirty="0" smtClean="0"/>
                        <a:t>4000</a:t>
                      </a:r>
                      <a:endParaRPr lang="en-US" dirty="0"/>
                    </a:p>
                  </a:txBody>
                  <a:tcPr/>
                </a:tc>
                <a:tc>
                  <a:txBody>
                    <a:bodyPr/>
                    <a:lstStyle/>
                    <a:p>
                      <a:r>
                        <a:rPr lang="en-US" dirty="0" smtClean="0"/>
                        <a:t>0.25</a:t>
                      </a:r>
                      <a:endParaRPr lang="en-US" dirty="0"/>
                    </a:p>
                  </a:txBody>
                  <a:tcPr/>
                </a:tc>
              </a:tr>
              <a:tr h="324858">
                <a:tc>
                  <a:txBody>
                    <a:bodyPr/>
                    <a:lstStyle/>
                    <a:p>
                      <a:r>
                        <a:rPr lang="en-US" dirty="0" smtClean="0"/>
                        <a:t>motorola</a:t>
                      </a:r>
                      <a:endParaRPr lang="en-US" dirty="0"/>
                    </a:p>
                  </a:txBody>
                  <a:tcPr/>
                </a:tc>
                <a:tc>
                  <a:txBody>
                    <a:bodyPr/>
                    <a:lstStyle/>
                    <a:p>
                      <a:r>
                        <a:rPr lang="en-US" dirty="0" smtClean="0"/>
                        <a:t>white</a:t>
                      </a:r>
                      <a:endParaRPr lang="en-US" dirty="0"/>
                    </a:p>
                  </a:txBody>
                  <a:tcPr/>
                </a:tc>
                <a:tc>
                  <a:txBody>
                    <a:bodyPr/>
                    <a:lstStyle/>
                    <a:p>
                      <a:r>
                        <a:rPr lang="en-US" dirty="0" smtClean="0"/>
                        <a:t>4000</a:t>
                      </a:r>
                      <a:endParaRPr lang="en-US" dirty="0"/>
                    </a:p>
                  </a:txBody>
                  <a:tcPr/>
                </a:tc>
                <a:tc>
                  <a:txBody>
                    <a:bodyPr/>
                    <a:lstStyle/>
                    <a:p>
                      <a:r>
                        <a:rPr lang="en-US" dirty="0" smtClean="0"/>
                        <a:t>0.25</a:t>
                      </a:r>
                      <a:endParaRPr lang="en-US" dirty="0"/>
                    </a:p>
                  </a:txBody>
                  <a:tcPr/>
                </a:tc>
              </a:tr>
            </a:tbl>
          </a:graphicData>
        </a:graphic>
      </p:graphicFrame>
      <p:sp>
        <p:nvSpPr>
          <p:cNvPr id="7" name="TextBox 6"/>
          <p:cNvSpPr txBox="1"/>
          <p:nvPr/>
        </p:nvSpPr>
        <p:spPr>
          <a:xfrm>
            <a:off x="5382466" y="3177431"/>
            <a:ext cx="1081825" cy="461665"/>
          </a:xfrm>
          <a:prstGeom prst="rect">
            <a:avLst/>
          </a:prstGeom>
          <a:noFill/>
        </p:spPr>
        <p:txBody>
          <a:bodyPr wrap="square" rtlCol="0">
            <a:spAutoFit/>
          </a:bodyPr>
          <a:lstStyle/>
          <a:p>
            <a:r>
              <a:rPr lang="en-US" sz="2400" b="1" dirty="0" smtClean="0"/>
              <a:t>1 NF</a:t>
            </a:r>
            <a:endParaRPr lang="en-US" sz="2400" b="1" dirty="0"/>
          </a:p>
        </p:txBody>
      </p:sp>
      <p:sp>
        <p:nvSpPr>
          <p:cNvPr id="11" name="TextBox 10"/>
          <p:cNvSpPr txBox="1"/>
          <p:nvPr/>
        </p:nvSpPr>
        <p:spPr>
          <a:xfrm>
            <a:off x="615246" y="3713065"/>
            <a:ext cx="1043189" cy="461665"/>
          </a:xfrm>
          <a:prstGeom prst="rect">
            <a:avLst/>
          </a:prstGeom>
          <a:noFill/>
        </p:spPr>
        <p:txBody>
          <a:bodyPr wrap="square" rtlCol="0">
            <a:spAutoFit/>
          </a:bodyPr>
          <a:lstStyle/>
          <a:p>
            <a:r>
              <a:rPr lang="en-US" sz="2400" b="1" dirty="0" smtClean="0"/>
              <a:t> </a:t>
            </a:r>
            <a:endParaRPr lang="en-US" sz="2400" b="1" dirty="0"/>
          </a:p>
        </p:txBody>
      </p:sp>
      <p:sp>
        <p:nvSpPr>
          <p:cNvPr id="3" name="TextBox 2"/>
          <p:cNvSpPr txBox="1"/>
          <p:nvPr/>
        </p:nvSpPr>
        <p:spPr>
          <a:xfrm>
            <a:off x="449179" y="1423105"/>
            <a:ext cx="9817768" cy="2215991"/>
          </a:xfrm>
          <a:prstGeom prst="rect">
            <a:avLst/>
          </a:prstGeom>
          <a:noFill/>
        </p:spPr>
        <p:txBody>
          <a:bodyPr wrap="square" rtlCol="0">
            <a:spAutoFit/>
          </a:bodyPr>
          <a:lstStyle/>
          <a:p>
            <a:r>
              <a:rPr lang="en-US" sz="2200" dirty="0"/>
              <a:t>Database </a:t>
            </a:r>
            <a:r>
              <a:rPr lang="en-US" sz="2200" dirty="0" smtClean="0"/>
              <a:t>Normalization </a:t>
            </a:r>
            <a:r>
              <a:rPr lang="en-US" sz="2200" dirty="0"/>
              <a:t>is a technique of organizing the data in the database. </a:t>
            </a:r>
            <a:endParaRPr lang="en-US" sz="2200" dirty="0" smtClean="0"/>
          </a:p>
          <a:p>
            <a:r>
              <a:rPr lang="en-US" sz="2200" dirty="0"/>
              <a:t>Normalization is used for mainly two </a:t>
            </a:r>
            <a:r>
              <a:rPr lang="en-US" sz="2200" dirty="0" smtClean="0"/>
              <a:t>purpose:</a:t>
            </a:r>
            <a:endParaRPr lang="en-US" sz="2200" dirty="0"/>
          </a:p>
          <a:p>
            <a:pPr marL="342900" indent="-342900">
              <a:buFont typeface="Wingdings" panose="05000000000000000000" pitchFamily="2" charset="2"/>
              <a:buChar char="§"/>
            </a:pPr>
            <a:r>
              <a:rPr lang="en-US" sz="2200" dirty="0"/>
              <a:t>Eliminating </a:t>
            </a:r>
            <a:r>
              <a:rPr lang="en-US" sz="2200" dirty="0" smtClean="0"/>
              <a:t>redundant(useless</a:t>
            </a:r>
            <a:r>
              <a:rPr lang="en-US" sz="2200" dirty="0"/>
              <a:t>) data.</a:t>
            </a:r>
          </a:p>
          <a:p>
            <a:pPr marL="342900" indent="-342900">
              <a:buFont typeface="Wingdings" panose="05000000000000000000" pitchFamily="2" charset="2"/>
              <a:buChar char="§"/>
            </a:pPr>
            <a:r>
              <a:rPr lang="en-US" sz="2200" dirty="0"/>
              <a:t>Ensuring data dependencies make sense</a:t>
            </a:r>
          </a:p>
          <a:p>
            <a:endParaRPr lang="en-US" sz="1400" dirty="0" smtClean="0"/>
          </a:p>
          <a:p>
            <a:endParaRPr lang="en-US" sz="1400" dirty="0" err="1" smtClean="0">
              <a:solidFill>
                <a:schemeClr val="tx2">
                  <a:lumMod val="50000"/>
                </a:schemeClr>
              </a:solidFill>
            </a:endParaRPr>
          </a:p>
        </p:txBody>
      </p:sp>
    </p:spTree>
    <p:extLst>
      <p:ext uri="{BB962C8B-B14F-4D97-AF65-F5344CB8AC3E}">
        <p14:creationId xmlns:p14="http://schemas.microsoft.com/office/powerpoint/2010/main" val="32019552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60202" y="1352361"/>
            <a:ext cx="12031797" cy="4952185"/>
          </a:xfrm>
        </p:spPr>
        <p:txBody>
          <a:bodyPr/>
          <a:lstStyle/>
          <a:p>
            <a:endParaRPr lang="en-US" dirty="0" smtClean="0"/>
          </a:p>
          <a:p>
            <a:endParaRPr lang="en-US" dirty="0" smtClean="0"/>
          </a:p>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760671295"/>
              </p:ext>
            </p:extLst>
          </p:nvPr>
        </p:nvGraphicFramePr>
        <p:xfrm>
          <a:off x="461003" y="3438718"/>
          <a:ext cx="4143080" cy="2759240"/>
        </p:xfrm>
        <a:graphic>
          <a:graphicData uri="http://schemas.openxmlformats.org/drawingml/2006/table">
            <a:tbl>
              <a:tblPr firstRow="1" bandRow="1">
                <a:tableStyleId>{5C22544A-7EE6-4342-B048-85BDC9FD1C3A}</a:tableStyleId>
              </a:tblPr>
              <a:tblGrid>
                <a:gridCol w="2100101"/>
                <a:gridCol w="2042979"/>
              </a:tblGrid>
              <a:tr h="551848">
                <a:tc>
                  <a:txBody>
                    <a:bodyPr/>
                    <a:lstStyle/>
                    <a:p>
                      <a:r>
                        <a:rPr lang="en-US" dirty="0" smtClean="0"/>
                        <a:t>item</a:t>
                      </a:r>
                      <a:endParaRPr lang="en-US" dirty="0"/>
                    </a:p>
                  </a:txBody>
                  <a:tcPr/>
                </a:tc>
                <a:tc>
                  <a:txBody>
                    <a:bodyPr/>
                    <a:lstStyle/>
                    <a:p>
                      <a:r>
                        <a:rPr lang="en-US" dirty="0" smtClean="0"/>
                        <a:t>Color</a:t>
                      </a:r>
                      <a:endParaRPr lang="en-US" dirty="0"/>
                    </a:p>
                  </a:txBody>
                  <a:tcPr/>
                </a:tc>
              </a:tr>
              <a:tr h="551848">
                <a:tc>
                  <a:txBody>
                    <a:bodyPr/>
                    <a:lstStyle/>
                    <a:p>
                      <a:r>
                        <a:rPr lang="en-US" dirty="0" smtClean="0"/>
                        <a:t>samsung</a:t>
                      </a:r>
                      <a:endParaRPr lang="en-US" dirty="0"/>
                    </a:p>
                  </a:txBody>
                  <a:tcPr/>
                </a:tc>
                <a:tc>
                  <a:txBody>
                    <a:bodyPr/>
                    <a:lstStyle/>
                    <a:p>
                      <a:r>
                        <a:rPr lang="en-US" dirty="0" smtClean="0"/>
                        <a:t>Red</a:t>
                      </a:r>
                      <a:endParaRPr lang="en-US" dirty="0"/>
                    </a:p>
                  </a:txBody>
                  <a:tcPr/>
                </a:tc>
              </a:tr>
              <a:tr h="551848">
                <a:tc>
                  <a:txBody>
                    <a:bodyPr/>
                    <a:lstStyle/>
                    <a:p>
                      <a:r>
                        <a:rPr lang="en-US" dirty="0" smtClean="0"/>
                        <a:t>samsung</a:t>
                      </a:r>
                      <a:endParaRPr lang="en-US" dirty="0"/>
                    </a:p>
                  </a:txBody>
                  <a:tcPr/>
                </a:tc>
                <a:tc>
                  <a:txBody>
                    <a:bodyPr/>
                    <a:lstStyle/>
                    <a:p>
                      <a:r>
                        <a:rPr lang="en-US" dirty="0" smtClean="0"/>
                        <a:t>Blue</a:t>
                      </a:r>
                      <a:endParaRPr lang="en-US" dirty="0"/>
                    </a:p>
                  </a:txBody>
                  <a:tcPr/>
                </a:tc>
              </a:tr>
              <a:tr h="551848">
                <a:tc>
                  <a:txBody>
                    <a:bodyPr/>
                    <a:lstStyle/>
                    <a:p>
                      <a:r>
                        <a:rPr lang="en-US" dirty="0" smtClean="0"/>
                        <a:t>motorola</a:t>
                      </a:r>
                      <a:endParaRPr lang="en-US" dirty="0"/>
                    </a:p>
                  </a:txBody>
                  <a:tcPr/>
                </a:tc>
                <a:tc>
                  <a:txBody>
                    <a:bodyPr/>
                    <a:lstStyle/>
                    <a:p>
                      <a:r>
                        <a:rPr lang="en-US" dirty="0" smtClean="0"/>
                        <a:t>Black</a:t>
                      </a:r>
                      <a:endParaRPr lang="en-US" dirty="0"/>
                    </a:p>
                  </a:txBody>
                  <a:tcPr/>
                </a:tc>
              </a:tr>
              <a:tr h="551848">
                <a:tc>
                  <a:txBody>
                    <a:bodyPr/>
                    <a:lstStyle/>
                    <a:p>
                      <a:r>
                        <a:rPr lang="en-US" dirty="0" smtClean="0"/>
                        <a:t>motorola</a:t>
                      </a:r>
                      <a:endParaRPr lang="en-US" dirty="0"/>
                    </a:p>
                  </a:txBody>
                  <a:tcPr/>
                </a:tc>
                <a:tc>
                  <a:txBody>
                    <a:bodyPr/>
                    <a:lstStyle/>
                    <a:p>
                      <a:r>
                        <a:rPr lang="en-US" dirty="0" smtClean="0"/>
                        <a:t>white</a:t>
                      </a:r>
                      <a:endParaRPr lang="en-US" dirty="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615474496"/>
              </p:ext>
            </p:extLst>
          </p:nvPr>
        </p:nvGraphicFramePr>
        <p:xfrm>
          <a:off x="4846070" y="4100440"/>
          <a:ext cx="2886776" cy="1112520"/>
        </p:xfrm>
        <a:graphic>
          <a:graphicData uri="http://schemas.openxmlformats.org/drawingml/2006/table">
            <a:tbl>
              <a:tblPr firstRow="1" bandRow="1">
                <a:tableStyleId>{5C22544A-7EE6-4342-B048-85BDC9FD1C3A}</a:tableStyleId>
              </a:tblPr>
              <a:tblGrid>
                <a:gridCol w="1443388"/>
                <a:gridCol w="1443388"/>
              </a:tblGrid>
              <a:tr h="370840">
                <a:tc>
                  <a:txBody>
                    <a:bodyPr/>
                    <a:lstStyle/>
                    <a:p>
                      <a:r>
                        <a:rPr lang="en-US" dirty="0" smtClean="0"/>
                        <a:t>item</a:t>
                      </a:r>
                      <a:endParaRPr lang="en-US" dirty="0"/>
                    </a:p>
                  </a:txBody>
                  <a:tcPr/>
                </a:tc>
                <a:tc>
                  <a:txBody>
                    <a:bodyPr/>
                    <a:lstStyle/>
                    <a:p>
                      <a:r>
                        <a:rPr lang="en-US" dirty="0" smtClean="0"/>
                        <a:t>Price</a:t>
                      </a:r>
                      <a:endParaRPr lang="en-US" dirty="0"/>
                    </a:p>
                  </a:txBody>
                  <a:tcPr/>
                </a:tc>
              </a:tr>
              <a:tr h="370840">
                <a:tc>
                  <a:txBody>
                    <a:bodyPr/>
                    <a:lstStyle/>
                    <a:p>
                      <a:r>
                        <a:rPr lang="en-US" dirty="0" smtClean="0"/>
                        <a:t>samsung</a:t>
                      </a:r>
                      <a:endParaRPr lang="en-US" dirty="0"/>
                    </a:p>
                  </a:txBody>
                  <a:tcPr/>
                </a:tc>
                <a:tc>
                  <a:txBody>
                    <a:bodyPr/>
                    <a:lstStyle/>
                    <a:p>
                      <a:r>
                        <a:rPr lang="en-US" dirty="0" smtClean="0"/>
                        <a:t>5000</a:t>
                      </a:r>
                      <a:endParaRPr lang="en-US" dirty="0"/>
                    </a:p>
                  </a:txBody>
                  <a:tcPr/>
                </a:tc>
              </a:tr>
              <a:tr h="370840">
                <a:tc>
                  <a:txBody>
                    <a:bodyPr/>
                    <a:lstStyle/>
                    <a:p>
                      <a:r>
                        <a:rPr lang="en-US" dirty="0" smtClean="0"/>
                        <a:t>motorola</a:t>
                      </a:r>
                      <a:endParaRPr lang="en-US" dirty="0"/>
                    </a:p>
                  </a:txBody>
                  <a:tcPr/>
                </a:tc>
                <a:tc>
                  <a:txBody>
                    <a:bodyPr/>
                    <a:lstStyle/>
                    <a:p>
                      <a:r>
                        <a:rPr lang="en-US" dirty="0" smtClean="0"/>
                        <a:t>4000</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01010139"/>
              </p:ext>
            </p:extLst>
          </p:nvPr>
        </p:nvGraphicFramePr>
        <p:xfrm>
          <a:off x="8516493" y="4183814"/>
          <a:ext cx="2886776" cy="1112520"/>
        </p:xfrm>
        <a:graphic>
          <a:graphicData uri="http://schemas.openxmlformats.org/drawingml/2006/table">
            <a:tbl>
              <a:tblPr firstRow="1" bandRow="1">
                <a:tableStyleId>{5C22544A-7EE6-4342-B048-85BDC9FD1C3A}</a:tableStyleId>
              </a:tblPr>
              <a:tblGrid>
                <a:gridCol w="1443388"/>
                <a:gridCol w="1443388"/>
              </a:tblGrid>
              <a:tr h="370840">
                <a:tc>
                  <a:txBody>
                    <a:bodyPr/>
                    <a:lstStyle/>
                    <a:p>
                      <a:r>
                        <a:rPr lang="en-US" dirty="0" smtClean="0"/>
                        <a:t>Price</a:t>
                      </a:r>
                      <a:endParaRPr lang="en-US" dirty="0"/>
                    </a:p>
                  </a:txBody>
                  <a:tcPr/>
                </a:tc>
                <a:tc>
                  <a:txBody>
                    <a:bodyPr/>
                    <a:lstStyle/>
                    <a:p>
                      <a:r>
                        <a:rPr lang="en-US" dirty="0" smtClean="0"/>
                        <a:t>tax</a:t>
                      </a:r>
                      <a:endParaRPr lang="en-US" dirty="0"/>
                    </a:p>
                  </a:txBody>
                  <a:tcPr/>
                </a:tc>
              </a:tr>
              <a:tr h="370840">
                <a:tc>
                  <a:txBody>
                    <a:bodyPr/>
                    <a:lstStyle/>
                    <a:p>
                      <a:r>
                        <a:rPr lang="en-US" dirty="0" smtClean="0"/>
                        <a:t>5000</a:t>
                      </a:r>
                      <a:endParaRPr lang="en-US" dirty="0"/>
                    </a:p>
                  </a:txBody>
                  <a:tcPr/>
                </a:tc>
                <a:tc>
                  <a:txBody>
                    <a:bodyPr/>
                    <a:lstStyle/>
                    <a:p>
                      <a:r>
                        <a:rPr lang="en-US" dirty="0" smtClean="0"/>
                        <a:t>0.25</a:t>
                      </a:r>
                      <a:endParaRPr lang="en-US" dirty="0"/>
                    </a:p>
                  </a:txBody>
                  <a:tcPr/>
                </a:tc>
              </a:tr>
              <a:tr h="370840">
                <a:tc>
                  <a:txBody>
                    <a:bodyPr/>
                    <a:lstStyle/>
                    <a:p>
                      <a:r>
                        <a:rPr lang="en-US" dirty="0" smtClean="0"/>
                        <a:t>4000</a:t>
                      </a:r>
                      <a:endParaRPr lang="en-US" dirty="0"/>
                    </a:p>
                  </a:txBody>
                  <a:tcPr/>
                </a:tc>
                <a:tc>
                  <a:txBody>
                    <a:bodyPr/>
                    <a:lstStyle/>
                    <a:p>
                      <a:r>
                        <a:rPr lang="en-US" dirty="0" smtClean="0"/>
                        <a:t>0.25</a:t>
                      </a:r>
                      <a:endParaRPr lang="en-US" dirty="0"/>
                    </a:p>
                  </a:txBody>
                  <a:tcPr/>
                </a:tc>
              </a:tr>
            </a:tbl>
          </a:graphicData>
        </a:graphic>
      </p:graphicFrame>
      <p:sp>
        <p:nvSpPr>
          <p:cNvPr id="6" name="TextBox 5"/>
          <p:cNvSpPr txBox="1"/>
          <p:nvPr/>
        </p:nvSpPr>
        <p:spPr>
          <a:xfrm>
            <a:off x="5221704" y="3207886"/>
            <a:ext cx="888642" cy="461665"/>
          </a:xfrm>
          <a:prstGeom prst="rect">
            <a:avLst/>
          </a:prstGeom>
          <a:noFill/>
        </p:spPr>
        <p:txBody>
          <a:bodyPr wrap="square" rtlCol="0">
            <a:spAutoFit/>
          </a:bodyPr>
          <a:lstStyle/>
          <a:p>
            <a:r>
              <a:rPr lang="en-US" sz="2400" b="1" dirty="0" smtClean="0"/>
              <a:t>3 NF</a:t>
            </a:r>
            <a:endParaRPr lang="en-US" sz="2400" b="1" dirty="0"/>
          </a:p>
        </p:txBody>
      </p:sp>
      <p:graphicFrame>
        <p:nvGraphicFramePr>
          <p:cNvPr id="7" name="Table 6"/>
          <p:cNvGraphicFramePr>
            <a:graphicFrameLocks noGrp="1"/>
          </p:cNvGraphicFramePr>
          <p:nvPr>
            <p:extLst>
              <p:ext uri="{D42A27DB-BD31-4B8C-83A1-F6EECF244321}">
                <p14:modId xmlns:p14="http://schemas.microsoft.com/office/powerpoint/2010/main" val="92835910"/>
              </p:ext>
            </p:extLst>
          </p:nvPr>
        </p:nvGraphicFramePr>
        <p:xfrm>
          <a:off x="1276250" y="1327375"/>
          <a:ext cx="2578638" cy="1880511"/>
        </p:xfrm>
        <a:graphic>
          <a:graphicData uri="http://schemas.openxmlformats.org/drawingml/2006/table">
            <a:tbl>
              <a:tblPr firstRow="1" bandRow="1">
                <a:tableStyleId>{5C22544A-7EE6-4342-B048-85BDC9FD1C3A}</a:tableStyleId>
              </a:tblPr>
              <a:tblGrid>
                <a:gridCol w="1289319"/>
                <a:gridCol w="1289319"/>
              </a:tblGrid>
              <a:tr h="370840">
                <a:tc>
                  <a:txBody>
                    <a:bodyPr/>
                    <a:lstStyle/>
                    <a:p>
                      <a:r>
                        <a:rPr lang="en-US" dirty="0" smtClean="0"/>
                        <a:t>item</a:t>
                      </a:r>
                      <a:endParaRPr lang="en-US" dirty="0"/>
                    </a:p>
                  </a:txBody>
                  <a:tcPr/>
                </a:tc>
                <a:tc>
                  <a:txBody>
                    <a:bodyPr/>
                    <a:lstStyle/>
                    <a:p>
                      <a:r>
                        <a:rPr lang="en-US" dirty="0" smtClean="0"/>
                        <a:t>Color</a:t>
                      </a:r>
                      <a:endParaRPr lang="en-US" dirty="0"/>
                    </a:p>
                  </a:txBody>
                  <a:tcPr/>
                </a:tc>
              </a:tr>
              <a:tr h="370840">
                <a:tc>
                  <a:txBody>
                    <a:bodyPr/>
                    <a:lstStyle/>
                    <a:p>
                      <a:r>
                        <a:rPr lang="en-US" dirty="0" smtClean="0"/>
                        <a:t>samsung</a:t>
                      </a:r>
                      <a:endParaRPr lang="en-US" dirty="0"/>
                    </a:p>
                  </a:txBody>
                  <a:tcPr/>
                </a:tc>
                <a:tc>
                  <a:txBody>
                    <a:bodyPr/>
                    <a:lstStyle/>
                    <a:p>
                      <a:r>
                        <a:rPr lang="en-US" dirty="0" smtClean="0"/>
                        <a:t>Red</a:t>
                      </a:r>
                      <a:endParaRPr lang="en-US" dirty="0"/>
                    </a:p>
                  </a:txBody>
                  <a:tcPr/>
                </a:tc>
              </a:tr>
              <a:tr h="370840">
                <a:tc>
                  <a:txBody>
                    <a:bodyPr/>
                    <a:lstStyle/>
                    <a:p>
                      <a:r>
                        <a:rPr lang="en-US" dirty="0" smtClean="0"/>
                        <a:t>samsung</a:t>
                      </a:r>
                      <a:endParaRPr lang="en-US" dirty="0"/>
                    </a:p>
                  </a:txBody>
                  <a:tcPr/>
                </a:tc>
                <a:tc>
                  <a:txBody>
                    <a:bodyPr/>
                    <a:lstStyle/>
                    <a:p>
                      <a:r>
                        <a:rPr lang="en-US" dirty="0" smtClean="0"/>
                        <a:t>Blue</a:t>
                      </a:r>
                      <a:endParaRPr lang="en-US" dirty="0"/>
                    </a:p>
                  </a:txBody>
                  <a:tcPr/>
                </a:tc>
              </a:tr>
              <a:tr h="370840">
                <a:tc>
                  <a:txBody>
                    <a:bodyPr/>
                    <a:lstStyle/>
                    <a:p>
                      <a:r>
                        <a:rPr lang="en-US" dirty="0" smtClean="0"/>
                        <a:t>motorola</a:t>
                      </a:r>
                      <a:endParaRPr lang="en-US" dirty="0"/>
                    </a:p>
                  </a:txBody>
                  <a:tcPr/>
                </a:tc>
                <a:tc>
                  <a:txBody>
                    <a:bodyPr/>
                    <a:lstStyle/>
                    <a:p>
                      <a:r>
                        <a:rPr lang="en-US" dirty="0" smtClean="0"/>
                        <a:t>Black</a:t>
                      </a:r>
                      <a:endParaRPr lang="en-US" dirty="0"/>
                    </a:p>
                  </a:txBody>
                  <a:tcPr/>
                </a:tc>
              </a:tr>
              <a:tr h="397151">
                <a:tc>
                  <a:txBody>
                    <a:bodyPr/>
                    <a:lstStyle/>
                    <a:p>
                      <a:r>
                        <a:rPr lang="en-US" dirty="0" smtClean="0"/>
                        <a:t>motorola</a:t>
                      </a:r>
                      <a:endParaRPr lang="en-US" dirty="0"/>
                    </a:p>
                  </a:txBody>
                  <a:tcPr/>
                </a:tc>
                <a:tc>
                  <a:txBody>
                    <a:bodyPr/>
                    <a:lstStyle/>
                    <a:p>
                      <a:r>
                        <a:rPr lang="en-US" dirty="0" smtClean="0"/>
                        <a:t>white</a:t>
                      </a:r>
                      <a:endParaRPr lang="en-US"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149237518"/>
              </p:ext>
            </p:extLst>
          </p:nvPr>
        </p:nvGraphicFramePr>
        <p:xfrm>
          <a:off x="6101270" y="1585922"/>
          <a:ext cx="4229845" cy="1112520"/>
        </p:xfrm>
        <a:graphic>
          <a:graphicData uri="http://schemas.openxmlformats.org/drawingml/2006/table">
            <a:tbl>
              <a:tblPr firstRow="1" bandRow="1">
                <a:tableStyleId>{5C22544A-7EE6-4342-B048-85BDC9FD1C3A}</a:tableStyleId>
              </a:tblPr>
              <a:tblGrid>
                <a:gridCol w="1443388"/>
                <a:gridCol w="1443388"/>
                <a:gridCol w="1343069"/>
              </a:tblGrid>
              <a:tr h="370840">
                <a:tc>
                  <a:txBody>
                    <a:bodyPr/>
                    <a:lstStyle/>
                    <a:p>
                      <a:r>
                        <a:rPr lang="en-US" dirty="0" smtClean="0"/>
                        <a:t>item</a:t>
                      </a:r>
                      <a:endParaRPr lang="en-US" dirty="0"/>
                    </a:p>
                  </a:txBody>
                  <a:tcPr/>
                </a:tc>
                <a:tc>
                  <a:txBody>
                    <a:bodyPr/>
                    <a:lstStyle/>
                    <a:p>
                      <a:r>
                        <a:rPr lang="en-US" dirty="0" smtClean="0"/>
                        <a:t>Price</a:t>
                      </a:r>
                      <a:endParaRPr lang="en-US" dirty="0"/>
                    </a:p>
                  </a:txBody>
                  <a:tcPr/>
                </a:tc>
                <a:tc>
                  <a:txBody>
                    <a:bodyPr/>
                    <a:lstStyle/>
                    <a:p>
                      <a:r>
                        <a:rPr lang="en-US" dirty="0" smtClean="0"/>
                        <a:t>tax</a:t>
                      </a:r>
                      <a:endParaRPr lang="en-US" dirty="0"/>
                    </a:p>
                  </a:txBody>
                  <a:tcPr/>
                </a:tc>
              </a:tr>
              <a:tr h="370840">
                <a:tc>
                  <a:txBody>
                    <a:bodyPr/>
                    <a:lstStyle/>
                    <a:p>
                      <a:r>
                        <a:rPr lang="en-US" dirty="0" smtClean="0"/>
                        <a:t>samsung</a:t>
                      </a:r>
                      <a:endParaRPr lang="en-US" dirty="0"/>
                    </a:p>
                  </a:txBody>
                  <a:tcPr/>
                </a:tc>
                <a:tc>
                  <a:txBody>
                    <a:bodyPr/>
                    <a:lstStyle/>
                    <a:p>
                      <a:r>
                        <a:rPr lang="en-US" dirty="0" smtClean="0"/>
                        <a:t>5000</a:t>
                      </a:r>
                      <a:endParaRPr lang="en-US" dirty="0"/>
                    </a:p>
                  </a:txBody>
                  <a:tcPr/>
                </a:tc>
                <a:tc>
                  <a:txBody>
                    <a:bodyPr/>
                    <a:lstStyle/>
                    <a:p>
                      <a:r>
                        <a:rPr lang="en-US" dirty="0" smtClean="0"/>
                        <a:t>0.25</a:t>
                      </a:r>
                      <a:endParaRPr lang="en-US" dirty="0"/>
                    </a:p>
                  </a:txBody>
                  <a:tcPr/>
                </a:tc>
              </a:tr>
              <a:tr h="370840">
                <a:tc>
                  <a:txBody>
                    <a:bodyPr/>
                    <a:lstStyle/>
                    <a:p>
                      <a:r>
                        <a:rPr lang="en-US" dirty="0" smtClean="0"/>
                        <a:t>motorola</a:t>
                      </a:r>
                      <a:endParaRPr lang="en-US" dirty="0"/>
                    </a:p>
                  </a:txBody>
                  <a:tcPr/>
                </a:tc>
                <a:tc>
                  <a:txBody>
                    <a:bodyPr/>
                    <a:lstStyle/>
                    <a:p>
                      <a:r>
                        <a:rPr lang="en-US" dirty="0" smtClean="0"/>
                        <a:t>4000</a:t>
                      </a:r>
                      <a:endParaRPr lang="en-US" dirty="0"/>
                    </a:p>
                  </a:txBody>
                  <a:tcPr/>
                </a:tc>
                <a:tc>
                  <a:txBody>
                    <a:bodyPr/>
                    <a:lstStyle/>
                    <a:p>
                      <a:r>
                        <a:rPr lang="en-US" dirty="0" smtClean="0"/>
                        <a:t>0.25</a:t>
                      </a:r>
                      <a:endParaRPr lang="en-US" dirty="0"/>
                    </a:p>
                  </a:txBody>
                  <a:tcPr/>
                </a:tc>
              </a:tr>
            </a:tbl>
          </a:graphicData>
        </a:graphic>
      </p:graphicFrame>
      <p:sp>
        <p:nvSpPr>
          <p:cNvPr id="2" name="TextBox 1"/>
          <p:cNvSpPr txBox="1"/>
          <p:nvPr/>
        </p:nvSpPr>
        <p:spPr>
          <a:xfrm>
            <a:off x="3986462" y="1155035"/>
            <a:ext cx="1235242" cy="430887"/>
          </a:xfrm>
          <a:prstGeom prst="rect">
            <a:avLst/>
          </a:prstGeom>
          <a:noFill/>
        </p:spPr>
        <p:txBody>
          <a:bodyPr wrap="square" rtlCol="0">
            <a:spAutoFit/>
          </a:bodyPr>
          <a:lstStyle/>
          <a:p>
            <a:r>
              <a:rPr lang="en-US" sz="2200" b="1" dirty="0"/>
              <a:t> 2 NF</a:t>
            </a:r>
          </a:p>
        </p:txBody>
      </p:sp>
    </p:spTree>
    <p:extLst>
      <p:ext uri="{BB962C8B-B14F-4D97-AF65-F5344CB8AC3E}">
        <p14:creationId xmlns:p14="http://schemas.microsoft.com/office/powerpoint/2010/main" val="22449301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Structured query language</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13316" name="Picture 4" descr="Image result for ddl dml dcl comman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438" y="2442325"/>
            <a:ext cx="9244511" cy="38622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20842" y="1363579"/>
            <a:ext cx="10555705" cy="769441"/>
          </a:xfrm>
          <a:prstGeom prst="rect">
            <a:avLst/>
          </a:prstGeom>
          <a:noFill/>
        </p:spPr>
        <p:txBody>
          <a:bodyPr wrap="square" rtlCol="0">
            <a:spAutoFit/>
          </a:bodyPr>
          <a:lstStyle/>
          <a:p>
            <a:pPr algn="ctr"/>
            <a:r>
              <a:rPr lang="en-US" sz="2200" b="1" dirty="0" smtClean="0"/>
              <a:t>SQL</a:t>
            </a:r>
            <a:r>
              <a:rPr lang="en-US" sz="2200" dirty="0" smtClean="0"/>
              <a:t> </a:t>
            </a:r>
            <a:r>
              <a:rPr lang="en-US" sz="2200" dirty="0"/>
              <a:t>is a standard computer language for relational database management </a:t>
            </a:r>
            <a:r>
              <a:rPr lang="en-US" sz="2200" dirty="0" smtClean="0"/>
              <a:t>and</a:t>
            </a:r>
          </a:p>
          <a:p>
            <a:pPr algn="ctr"/>
            <a:r>
              <a:rPr lang="en-US" sz="2200" dirty="0" smtClean="0"/>
              <a:t>data </a:t>
            </a:r>
            <a:r>
              <a:rPr lang="en-US" sz="2200" dirty="0"/>
              <a:t>manipulation.</a:t>
            </a:r>
            <a:endParaRPr lang="en-US" sz="2200" dirty="0" smtClean="0">
              <a:solidFill>
                <a:schemeClr val="tx2">
                  <a:lumMod val="50000"/>
                </a:schemeClr>
              </a:solidFill>
            </a:endParaRPr>
          </a:p>
        </p:txBody>
      </p:sp>
    </p:spTree>
    <p:extLst>
      <p:ext uri="{BB962C8B-B14F-4D97-AF65-F5344CB8AC3E}">
        <p14:creationId xmlns:p14="http://schemas.microsoft.com/office/powerpoint/2010/main" val="11201007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Memory</a:t>
            </a: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26971" y="1862268"/>
            <a:ext cx="11793979" cy="4513818"/>
          </a:xfrm>
        </p:spPr>
        <p:txBody>
          <a:bodyPr/>
          <a:lstStyle/>
          <a:p>
            <a:pPr marL="0" indent="0" algn="just">
              <a:buNone/>
            </a:pPr>
            <a:r>
              <a:rPr lang="en-US" dirty="0" smtClean="0"/>
              <a:t>                                           </a:t>
            </a:r>
            <a:r>
              <a:rPr lang="en-US" b="1" dirty="0" smtClean="0">
                <a:latin typeface="Times New Roman" panose="02020603050405020304" pitchFamily="18" charset="0"/>
                <a:cs typeface="Times New Roman" panose="02020603050405020304" pitchFamily="18" charset="0"/>
              </a:rPr>
              <a:t>MEMORY</a:t>
            </a:r>
            <a:endParaRPr lang="en-US"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1"/>
          </p:nvPr>
        </p:nvSpPr>
        <p:spPr>
          <a:xfrm>
            <a:off x="378285" y="1322452"/>
            <a:ext cx="11813715" cy="407494"/>
          </a:xfrm>
        </p:spPr>
        <p:txBody>
          <a:bodyPr/>
          <a:lstStyle/>
          <a:p>
            <a:r>
              <a:rPr lang="en-US" dirty="0" smtClean="0">
                <a:latin typeface="Times New Roman" panose="02020603050405020304" pitchFamily="18" charset="0"/>
                <a:cs typeface="Times New Roman" panose="02020603050405020304" pitchFamily="18" charset="0"/>
              </a:rPr>
              <a:t>Memory Types</a:t>
            </a:r>
            <a:endParaRPr lang="en-US" dirty="0">
              <a:latin typeface="Times New Roman" panose="02020603050405020304" pitchFamily="18" charset="0"/>
              <a:cs typeface="Times New Roman" panose="02020603050405020304" pitchFamily="18" charset="0"/>
            </a:endParaRPr>
          </a:p>
        </p:txBody>
      </p:sp>
      <p:cxnSp>
        <p:nvCxnSpPr>
          <p:cNvPr id="11" name="Straight Connector 10"/>
          <p:cNvCxnSpPr/>
          <p:nvPr/>
        </p:nvCxnSpPr>
        <p:spPr>
          <a:xfrm>
            <a:off x="4361935" y="2286000"/>
            <a:ext cx="0" cy="420130"/>
          </a:xfrm>
          <a:prstGeom prst="line">
            <a:avLst/>
          </a:prstGeom>
          <a:ln w="31750">
            <a:solidFill>
              <a:schemeClr val="accent3">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471351" y="2706130"/>
            <a:ext cx="1890584" cy="0"/>
          </a:xfrm>
          <a:prstGeom prst="line">
            <a:avLst/>
          </a:prstGeom>
          <a:ln w="31750">
            <a:solidFill>
              <a:schemeClr val="accent3">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4361935" y="2706130"/>
            <a:ext cx="1890584" cy="0"/>
          </a:xfrm>
          <a:prstGeom prst="line">
            <a:avLst/>
          </a:prstGeom>
          <a:ln w="31750">
            <a:solidFill>
              <a:schemeClr val="accent3">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471351" y="2706130"/>
            <a:ext cx="0" cy="494270"/>
          </a:xfrm>
          <a:prstGeom prst="straightConnector1">
            <a:avLst/>
          </a:prstGeom>
          <a:ln w="31750">
            <a:solidFill>
              <a:schemeClr val="accent3">
                <a:lumMod val="75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252519" y="2706130"/>
            <a:ext cx="0" cy="494270"/>
          </a:xfrm>
          <a:prstGeom prst="straightConnector1">
            <a:avLst/>
          </a:prstGeom>
          <a:ln w="31750">
            <a:solidFill>
              <a:schemeClr val="accent3">
                <a:lumMod val="75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581665" y="3225114"/>
            <a:ext cx="2125362" cy="523220"/>
          </a:xfrm>
          <a:prstGeom prst="rect">
            <a:avLst/>
          </a:prstGeom>
          <a:noFill/>
        </p:spPr>
        <p:txBody>
          <a:bodyPr wrap="square" rtlCol="0">
            <a:spAutoFit/>
          </a:bodyPr>
          <a:lstStyle/>
          <a:p>
            <a:r>
              <a:rPr lang="en-US" sz="1400" b="1" dirty="0" smtClean="0">
                <a:solidFill>
                  <a:schemeClr val="tx2">
                    <a:lumMod val="50000"/>
                  </a:schemeClr>
                </a:solidFill>
                <a:latin typeface="Times New Roman" panose="02020603050405020304" pitchFamily="18" charset="0"/>
                <a:cs typeface="Times New Roman" panose="02020603050405020304" pitchFamily="18" charset="0"/>
              </a:rPr>
              <a:t>SEQUENTIAL ACCESS MEMORY</a:t>
            </a:r>
          </a:p>
        </p:txBody>
      </p:sp>
      <p:sp>
        <p:nvSpPr>
          <p:cNvPr id="21" name="TextBox 20"/>
          <p:cNvSpPr txBox="1"/>
          <p:nvPr/>
        </p:nvSpPr>
        <p:spPr>
          <a:xfrm>
            <a:off x="5189838" y="3225114"/>
            <a:ext cx="2125362" cy="523220"/>
          </a:xfrm>
          <a:prstGeom prst="rect">
            <a:avLst/>
          </a:prstGeom>
          <a:noFill/>
        </p:spPr>
        <p:txBody>
          <a:bodyPr wrap="square" rtlCol="0">
            <a:spAutoFit/>
          </a:bodyPr>
          <a:lstStyle/>
          <a:p>
            <a:r>
              <a:rPr lang="en-US" sz="1400" b="1" dirty="0" smtClean="0">
                <a:solidFill>
                  <a:schemeClr val="tx2">
                    <a:lumMod val="50000"/>
                  </a:schemeClr>
                </a:solidFill>
                <a:latin typeface="Times New Roman" panose="02020603050405020304" pitchFamily="18" charset="0"/>
                <a:cs typeface="Times New Roman" panose="02020603050405020304" pitchFamily="18" charset="0"/>
              </a:rPr>
              <a:t>RANDOM ACCESS MEMORY</a:t>
            </a:r>
          </a:p>
        </p:txBody>
      </p:sp>
      <p:cxnSp>
        <p:nvCxnSpPr>
          <p:cNvPr id="22" name="Straight Arrow Connector 21"/>
          <p:cNvCxnSpPr/>
          <p:nvPr/>
        </p:nvCxnSpPr>
        <p:spPr>
          <a:xfrm>
            <a:off x="6252519" y="3748334"/>
            <a:ext cx="0" cy="675385"/>
          </a:xfrm>
          <a:prstGeom prst="straightConnector1">
            <a:avLst/>
          </a:prstGeom>
          <a:ln w="31750">
            <a:solidFill>
              <a:schemeClr val="accent3">
                <a:lumMod val="75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647037" y="4411363"/>
            <a:ext cx="1427208" cy="523220"/>
          </a:xfrm>
          <a:prstGeom prst="rect">
            <a:avLst/>
          </a:prstGeom>
          <a:noFill/>
        </p:spPr>
        <p:txBody>
          <a:bodyPr wrap="square" rtlCol="0">
            <a:spAutoFit/>
          </a:bodyPr>
          <a:lstStyle/>
          <a:p>
            <a:r>
              <a:rPr lang="en-US" sz="1400" b="1" dirty="0" smtClean="0">
                <a:solidFill>
                  <a:schemeClr val="tx2">
                    <a:lumMod val="50000"/>
                  </a:schemeClr>
                </a:solidFill>
                <a:latin typeface="Times New Roman" panose="02020603050405020304" pitchFamily="18" charset="0"/>
                <a:cs typeface="Times New Roman" panose="02020603050405020304" pitchFamily="18" charset="0"/>
              </a:rPr>
              <a:t>READ/WRITE MEMORY</a:t>
            </a:r>
          </a:p>
        </p:txBody>
      </p:sp>
      <p:cxnSp>
        <p:nvCxnSpPr>
          <p:cNvPr id="26" name="Straight Arrow Connector 25"/>
          <p:cNvCxnSpPr/>
          <p:nvPr/>
        </p:nvCxnSpPr>
        <p:spPr>
          <a:xfrm>
            <a:off x="2792627" y="3991232"/>
            <a:ext cx="0" cy="432487"/>
          </a:xfrm>
          <a:prstGeom prst="straightConnector1">
            <a:avLst/>
          </a:prstGeom>
          <a:ln w="31750">
            <a:solidFill>
              <a:schemeClr val="accent3">
                <a:lumMod val="75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384854" y="4463086"/>
            <a:ext cx="1322173" cy="523220"/>
          </a:xfrm>
          <a:prstGeom prst="rect">
            <a:avLst/>
          </a:prstGeom>
          <a:noFill/>
        </p:spPr>
        <p:txBody>
          <a:bodyPr wrap="square" rtlCol="0">
            <a:spAutoFit/>
          </a:bodyPr>
          <a:lstStyle/>
          <a:p>
            <a:r>
              <a:rPr lang="en-US" sz="1400" b="1" dirty="0" smtClean="0">
                <a:solidFill>
                  <a:schemeClr val="tx2">
                    <a:lumMod val="50000"/>
                  </a:schemeClr>
                </a:solidFill>
                <a:latin typeface="Times New Roman" panose="02020603050405020304" pitchFamily="18" charset="0"/>
                <a:cs typeface="Times New Roman" panose="02020603050405020304" pitchFamily="18" charset="0"/>
              </a:rPr>
              <a:t>READ ONLY MEMORY</a:t>
            </a:r>
          </a:p>
        </p:txBody>
      </p:sp>
      <p:cxnSp>
        <p:nvCxnSpPr>
          <p:cNvPr id="31" name="Straight Connector 30"/>
          <p:cNvCxnSpPr/>
          <p:nvPr/>
        </p:nvCxnSpPr>
        <p:spPr>
          <a:xfrm>
            <a:off x="6252519" y="4934583"/>
            <a:ext cx="0" cy="420130"/>
          </a:xfrm>
          <a:prstGeom prst="line">
            <a:avLst/>
          </a:prstGeom>
          <a:ln w="31750">
            <a:solidFill>
              <a:schemeClr val="accent3">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252518" y="5354713"/>
            <a:ext cx="821726" cy="0"/>
          </a:xfrm>
          <a:prstGeom prst="straightConnector1">
            <a:avLst/>
          </a:prstGeom>
          <a:ln w="31750">
            <a:solidFill>
              <a:schemeClr val="accent3">
                <a:lumMod val="75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243251" y="5723119"/>
            <a:ext cx="821726" cy="0"/>
          </a:xfrm>
          <a:prstGeom prst="straightConnector1">
            <a:avLst/>
          </a:prstGeom>
          <a:ln w="31750">
            <a:solidFill>
              <a:schemeClr val="accent3">
                <a:lumMod val="75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074245" y="5251266"/>
            <a:ext cx="2477528" cy="313512"/>
          </a:xfrm>
          <a:prstGeom prst="rect">
            <a:avLst/>
          </a:prstGeom>
          <a:noFill/>
        </p:spPr>
        <p:txBody>
          <a:bodyPr wrap="square" rtlCol="0">
            <a:spAutoFit/>
          </a:bodyPr>
          <a:lstStyle/>
          <a:p>
            <a:r>
              <a:rPr lang="en-US" sz="1400" b="1" dirty="0" smtClean="0">
                <a:solidFill>
                  <a:schemeClr val="tx2">
                    <a:lumMod val="50000"/>
                  </a:schemeClr>
                </a:solidFill>
                <a:latin typeface="Times New Roman" panose="02020603050405020304" pitchFamily="18" charset="0"/>
                <a:cs typeface="Times New Roman" panose="02020603050405020304" pitchFamily="18" charset="0"/>
              </a:rPr>
              <a:t>STATIC RAM</a:t>
            </a:r>
          </a:p>
        </p:txBody>
      </p:sp>
      <p:sp>
        <p:nvSpPr>
          <p:cNvPr id="48" name="TextBox 47"/>
          <p:cNvSpPr txBox="1"/>
          <p:nvPr/>
        </p:nvSpPr>
        <p:spPr>
          <a:xfrm>
            <a:off x="7074244" y="5618087"/>
            <a:ext cx="2477528" cy="313512"/>
          </a:xfrm>
          <a:prstGeom prst="rect">
            <a:avLst/>
          </a:prstGeom>
          <a:noFill/>
        </p:spPr>
        <p:txBody>
          <a:bodyPr wrap="square" rtlCol="0">
            <a:spAutoFit/>
          </a:bodyPr>
          <a:lstStyle/>
          <a:p>
            <a:r>
              <a:rPr lang="en-US" sz="1400" b="1" dirty="0" smtClean="0">
                <a:solidFill>
                  <a:schemeClr val="tx2">
                    <a:lumMod val="50000"/>
                  </a:schemeClr>
                </a:solidFill>
                <a:latin typeface="Times New Roman" panose="02020603050405020304" pitchFamily="18" charset="0"/>
                <a:cs typeface="Times New Roman" panose="02020603050405020304" pitchFamily="18" charset="0"/>
              </a:rPr>
              <a:t>DYNAMIC RAM</a:t>
            </a:r>
          </a:p>
        </p:txBody>
      </p:sp>
      <p:cxnSp>
        <p:nvCxnSpPr>
          <p:cNvPr id="53" name="Straight Connector 52"/>
          <p:cNvCxnSpPr/>
          <p:nvPr/>
        </p:nvCxnSpPr>
        <p:spPr>
          <a:xfrm flipH="1">
            <a:off x="2897659" y="4971654"/>
            <a:ext cx="1" cy="1157297"/>
          </a:xfrm>
          <a:prstGeom prst="line">
            <a:avLst/>
          </a:prstGeom>
          <a:ln w="31750">
            <a:solidFill>
              <a:schemeClr val="accent3">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2897660" y="5144648"/>
            <a:ext cx="821726" cy="0"/>
          </a:xfrm>
          <a:prstGeom prst="straightConnector1">
            <a:avLst/>
          </a:prstGeom>
          <a:ln w="31750">
            <a:solidFill>
              <a:schemeClr val="accent3">
                <a:lumMod val="75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2913106" y="5622324"/>
            <a:ext cx="821726" cy="0"/>
          </a:xfrm>
          <a:prstGeom prst="straightConnector1">
            <a:avLst/>
          </a:prstGeom>
          <a:ln w="31750">
            <a:solidFill>
              <a:schemeClr val="accent3">
                <a:lumMod val="75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2897659" y="6108475"/>
            <a:ext cx="821726" cy="0"/>
          </a:xfrm>
          <a:prstGeom prst="straightConnector1">
            <a:avLst/>
          </a:prstGeom>
          <a:ln w="31750">
            <a:solidFill>
              <a:schemeClr val="accent3">
                <a:lumMod val="75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3759544" y="4971654"/>
            <a:ext cx="1624912" cy="307777"/>
          </a:xfrm>
          <a:prstGeom prst="rect">
            <a:avLst/>
          </a:prstGeom>
          <a:noFill/>
        </p:spPr>
        <p:txBody>
          <a:bodyPr wrap="square" rtlCol="0">
            <a:spAutoFit/>
          </a:bodyPr>
          <a:lstStyle/>
          <a:p>
            <a:endParaRPr lang="en-US" sz="1400" dirty="0" err="1" smtClean="0">
              <a:solidFill>
                <a:schemeClr val="tx2">
                  <a:lumMod val="50000"/>
                </a:schemeClr>
              </a:solidFill>
            </a:endParaRPr>
          </a:p>
        </p:txBody>
      </p:sp>
      <p:sp>
        <p:nvSpPr>
          <p:cNvPr id="62" name="TextBox 61"/>
          <p:cNvSpPr txBox="1"/>
          <p:nvPr/>
        </p:nvSpPr>
        <p:spPr>
          <a:xfrm>
            <a:off x="3308523" y="4986306"/>
            <a:ext cx="1501346" cy="316683"/>
          </a:xfrm>
          <a:prstGeom prst="rect">
            <a:avLst/>
          </a:prstGeom>
          <a:noFill/>
        </p:spPr>
        <p:txBody>
          <a:bodyPr wrap="square" rtlCol="0">
            <a:spAutoFit/>
          </a:bodyPr>
          <a:lstStyle/>
          <a:p>
            <a:endParaRPr lang="en-US" sz="1400" dirty="0" err="1" smtClean="0">
              <a:solidFill>
                <a:schemeClr val="tx2">
                  <a:lumMod val="50000"/>
                </a:schemeClr>
              </a:solidFill>
            </a:endParaRPr>
          </a:p>
        </p:txBody>
      </p:sp>
      <p:sp>
        <p:nvSpPr>
          <p:cNvPr id="63" name="TextBox 62"/>
          <p:cNvSpPr txBox="1"/>
          <p:nvPr/>
        </p:nvSpPr>
        <p:spPr>
          <a:xfrm>
            <a:off x="3759544" y="4971654"/>
            <a:ext cx="1278923" cy="307777"/>
          </a:xfrm>
          <a:prstGeom prst="rect">
            <a:avLst/>
          </a:prstGeom>
          <a:noFill/>
        </p:spPr>
        <p:txBody>
          <a:bodyPr wrap="square" rtlCol="0">
            <a:spAutoFit/>
          </a:bodyPr>
          <a:lstStyle/>
          <a:p>
            <a:r>
              <a:rPr lang="en-US" sz="1400" b="1" dirty="0" smtClean="0">
                <a:solidFill>
                  <a:schemeClr val="tx2">
                    <a:lumMod val="50000"/>
                  </a:schemeClr>
                </a:solidFill>
                <a:latin typeface="Times New Roman" panose="02020603050405020304" pitchFamily="18" charset="0"/>
                <a:cs typeface="Times New Roman" panose="02020603050405020304" pitchFamily="18" charset="0"/>
              </a:rPr>
              <a:t>PROM</a:t>
            </a:r>
          </a:p>
        </p:txBody>
      </p:sp>
      <p:sp>
        <p:nvSpPr>
          <p:cNvPr id="64" name="TextBox 63"/>
          <p:cNvSpPr txBox="1"/>
          <p:nvPr/>
        </p:nvSpPr>
        <p:spPr>
          <a:xfrm>
            <a:off x="3759543" y="5467066"/>
            <a:ext cx="1278923" cy="307777"/>
          </a:xfrm>
          <a:prstGeom prst="rect">
            <a:avLst/>
          </a:prstGeom>
          <a:noFill/>
        </p:spPr>
        <p:txBody>
          <a:bodyPr wrap="square" rtlCol="0">
            <a:spAutoFit/>
          </a:bodyPr>
          <a:lstStyle/>
          <a:p>
            <a:r>
              <a:rPr lang="en-US" sz="1400" b="1" dirty="0" smtClean="0">
                <a:solidFill>
                  <a:schemeClr val="tx2">
                    <a:lumMod val="50000"/>
                  </a:schemeClr>
                </a:solidFill>
                <a:latin typeface="Times New Roman" panose="02020603050405020304" pitchFamily="18" charset="0"/>
                <a:cs typeface="Times New Roman" panose="02020603050405020304" pitchFamily="18" charset="0"/>
              </a:rPr>
              <a:t>EPROM</a:t>
            </a:r>
          </a:p>
        </p:txBody>
      </p:sp>
      <p:sp>
        <p:nvSpPr>
          <p:cNvPr id="65" name="TextBox 64"/>
          <p:cNvSpPr txBox="1"/>
          <p:nvPr/>
        </p:nvSpPr>
        <p:spPr>
          <a:xfrm>
            <a:off x="3774990" y="5931599"/>
            <a:ext cx="1278923" cy="307777"/>
          </a:xfrm>
          <a:prstGeom prst="rect">
            <a:avLst/>
          </a:prstGeom>
          <a:noFill/>
        </p:spPr>
        <p:txBody>
          <a:bodyPr wrap="square" rtlCol="0">
            <a:spAutoFit/>
          </a:bodyPr>
          <a:lstStyle/>
          <a:p>
            <a:r>
              <a:rPr lang="en-US" sz="1400" b="1" dirty="0" smtClean="0">
                <a:solidFill>
                  <a:schemeClr val="tx2">
                    <a:lumMod val="50000"/>
                  </a:schemeClr>
                </a:solidFill>
                <a:latin typeface="Times New Roman" panose="02020603050405020304" pitchFamily="18" charset="0"/>
                <a:cs typeface="Times New Roman" panose="02020603050405020304" pitchFamily="18" charset="0"/>
              </a:rPr>
              <a:t>EEPROM</a:t>
            </a:r>
          </a:p>
        </p:txBody>
      </p:sp>
      <p:cxnSp>
        <p:nvCxnSpPr>
          <p:cNvPr id="72" name="Straight Connector 71"/>
          <p:cNvCxnSpPr/>
          <p:nvPr/>
        </p:nvCxnSpPr>
        <p:spPr>
          <a:xfrm>
            <a:off x="2792627" y="3978876"/>
            <a:ext cx="3459892" cy="0"/>
          </a:xfrm>
          <a:prstGeom prst="line">
            <a:avLst/>
          </a:prstGeom>
          <a:ln w="31750">
            <a:solidFill>
              <a:schemeClr val="accent3">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252519" y="5302989"/>
            <a:ext cx="0" cy="420130"/>
          </a:xfrm>
          <a:prstGeom prst="line">
            <a:avLst/>
          </a:prstGeom>
          <a:ln w="31750">
            <a:solidFill>
              <a:schemeClr val="accent3">
                <a:lumMod val="7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95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6" presetClass="entr" presetSubtype="16"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ircle(in)">
                                      <p:cBhvr>
                                        <p:cTn id="10" dur="2000"/>
                                        <p:tgtEl>
                                          <p:spTgt spid="15"/>
                                        </p:tgtEl>
                                      </p:cBhvr>
                                    </p:animEffect>
                                  </p:childTnLst>
                                </p:cTn>
                              </p:par>
                              <p:par>
                                <p:cTn id="11" presetID="6" presetClass="entr" presetSubtype="16"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circle(in)">
                                      <p:cBhvr>
                                        <p:cTn id="13" dur="2000"/>
                                        <p:tgtEl>
                                          <p:spTgt spid="18"/>
                                        </p:tgtEl>
                                      </p:cBhvr>
                                    </p:animEffect>
                                  </p:childTnLst>
                                </p:cTn>
                              </p:par>
                              <p:par>
                                <p:cTn id="14" presetID="6" presetClass="entr" presetSubtype="16"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circle(in)">
                                      <p:cBhvr>
                                        <p:cTn id="16" dur="2000"/>
                                        <p:tgtEl>
                                          <p:spTgt spid="16"/>
                                        </p:tgtEl>
                                      </p:cBhvr>
                                    </p:animEffect>
                                  </p:childTnLst>
                                </p:cTn>
                              </p:par>
                              <p:par>
                                <p:cTn id="17" presetID="6" presetClass="entr" presetSubtype="16"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circle(in)">
                                      <p:cBhvr>
                                        <p:cTn id="19" dur="20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circle(in)">
                                      <p:cBhvr>
                                        <p:cTn id="46" dur="2000"/>
                                        <p:tgtEl>
                                          <p:spTgt spid="31"/>
                                        </p:tgtEl>
                                      </p:cBhvr>
                                    </p:animEffect>
                                  </p:childTnLst>
                                </p:cTn>
                              </p:par>
                              <p:par>
                                <p:cTn id="47" presetID="6" presetClass="entr" presetSubtype="16"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circle(in)">
                                      <p:cBhvr>
                                        <p:cTn id="49" dur="2000"/>
                                        <p:tgtEl>
                                          <p:spTgt spid="42"/>
                                        </p:tgtEl>
                                      </p:cBhvr>
                                    </p:animEffect>
                                  </p:childTnLst>
                                </p:cTn>
                              </p:par>
                              <p:par>
                                <p:cTn id="50" presetID="6" presetClass="entr" presetSubtype="16" fill="hold"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circle(in)">
                                      <p:cBhvr>
                                        <p:cTn id="52" dur="2000"/>
                                        <p:tgtEl>
                                          <p:spTgt spid="46"/>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circle(in)">
                                      <p:cBhvr>
                                        <p:cTn id="55" dur="2000"/>
                                        <p:tgtEl>
                                          <p:spTgt spid="47"/>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circle(in)">
                                      <p:cBhvr>
                                        <p:cTn id="58" dur="2000"/>
                                        <p:tgtEl>
                                          <p:spTgt spid="48"/>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nodeType="click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circle(in)">
                                      <p:cBhvr>
                                        <p:cTn id="63" dur="2000"/>
                                        <p:tgtEl>
                                          <p:spTgt spid="54"/>
                                        </p:tgtEl>
                                      </p:cBhvr>
                                    </p:animEffect>
                                  </p:childTnLst>
                                </p:cTn>
                              </p:par>
                              <p:par>
                                <p:cTn id="64" presetID="6" presetClass="entr" presetSubtype="16" fill="hold" nodeType="with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circle(in)">
                                      <p:cBhvr>
                                        <p:cTn id="66" dur="2000"/>
                                        <p:tgtEl>
                                          <p:spTgt spid="55"/>
                                        </p:tgtEl>
                                      </p:cBhvr>
                                    </p:animEffect>
                                  </p:childTnLst>
                                </p:cTn>
                              </p:par>
                              <p:par>
                                <p:cTn id="67" presetID="6" presetClass="entr" presetSubtype="16"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circle(in)">
                                      <p:cBhvr>
                                        <p:cTn id="69" dur="2000"/>
                                        <p:tgtEl>
                                          <p:spTgt spid="57"/>
                                        </p:tgtEl>
                                      </p:cBhvr>
                                    </p:animEffect>
                                  </p:childTnLst>
                                </p:cTn>
                              </p:par>
                              <p:par>
                                <p:cTn id="70" presetID="6" presetClass="entr" presetSubtype="16" fill="hold" nodeType="with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circle(in)">
                                      <p:cBhvr>
                                        <p:cTn id="72" dur="2000"/>
                                        <p:tgtEl>
                                          <p:spTgt spid="72"/>
                                        </p:tgtEl>
                                      </p:cBhvr>
                                    </p:animEffect>
                                  </p:childTnLst>
                                </p:cTn>
                              </p:par>
                              <p:par>
                                <p:cTn id="73" presetID="6" presetClass="entr" presetSubtype="16"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circle(in)">
                                      <p:cBhvr>
                                        <p:cTn id="75" dur="2000"/>
                                        <p:tgtEl>
                                          <p:spTgt spid="63"/>
                                        </p:tgtEl>
                                      </p:cBhvr>
                                    </p:animEffect>
                                  </p:childTnLst>
                                </p:cTn>
                              </p:par>
                              <p:par>
                                <p:cTn id="76" presetID="6" presetClass="entr" presetSubtype="16" fill="hold" grpId="0" nodeType="with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circle(in)">
                                      <p:cBhvr>
                                        <p:cTn id="78" dur="2000"/>
                                        <p:tgtEl>
                                          <p:spTgt spid="64"/>
                                        </p:tgtEl>
                                      </p:cBhvr>
                                    </p:animEffect>
                                  </p:childTnLst>
                                </p:cTn>
                              </p:par>
                              <p:par>
                                <p:cTn id="79" presetID="6" presetClass="entr" presetSubtype="16"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animEffect transition="in" filter="circle(in)">
                                      <p:cBhvr>
                                        <p:cTn id="81" dur="2000"/>
                                        <p:tgtEl>
                                          <p:spTgt spid="6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53"/>
                                        </p:tgtEl>
                                        <p:attrNameLst>
                                          <p:attrName>style.visibility</p:attrName>
                                        </p:attrNameLst>
                                      </p:cBhvr>
                                      <p:to>
                                        <p:strVal val="visible"/>
                                      </p:to>
                                    </p:set>
                                    <p:animEffect transition="in" filter="wipe(down)">
                                      <p:cBhvr>
                                        <p:cTn id="86" dur="500"/>
                                        <p:tgtEl>
                                          <p:spTgt spid="53"/>
                                        </p:tgtEl>
                                      </p:cBhvr>
                                    </p:animEffect>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nodeType="clickEffect">
                                  <p:stCondLst>
                                    <p:cond delay="0"/>
                                  </p:stCondLst>
                                  <p:childTnLst>
                                    <p:set>
                                      <p:cBhvr>
                                        <p:cTn id="90" dur="1" fill="hold">
                                          <p:stCondLst>
                                            <p:cond delay="0"/>
                                          </p:stCondLst>
                                        </p:cTn>
                                        <p:tgtEl>
                                          <p:spTgt spid="77"/>
                                        </p:tgtEl>
                                        <p:attrNameLst>
                                          <p:attrName>style.visibility</p:attrName>
                                        </p:attrNameLst>
                                      </p:cBhvr>
                                      <p:to>
                                        <p:strVal val="visible"/>
                                      </p:to>
                                    </p:set>
                                    <p:animEffect transition="in" filter="circle(in)">
                                      <p:cBhvr>
                                        <p:cTn id="91" dur="2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5" grpId="0"/>
      <p:bldP spid="27" grpId="0"/>
      <p:bldP spid="47" grpId="0"/>
      <p:bldP spid="48" grpId="0"/>
      <p:bldP spid="63" grpId="0"/>
      <p:bldP spid="64" grpId="0"/>
      <p:bldP spid="6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General RDBMS architecture</a:t>
            </a: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idx="1"/>
          </p:nvPr>
        </p:nvSpPr>
        <p:spPr/>
        <p:txBody>
          <a:bodyPr/>
          <a:lstStyle/>
          <a:p>
            <a:r>
              <a:rPr lang="en-US" dirty="0" smtClean="0"/>
              <a:t>Application layer.</a:t>
            </a:r>
          </a:p>
          <a:p>
            <a:r>
              <a:rPr lang="en-US" dirty="0" smtClean="0"/>
              <a:t>Logical layer.</a:t>
            </a:r>
          </a:p>
          <a:p>
            <a:r>
              <a:rPr lang="en-US" dirty="0" smtClean="0"/>
              <a:t>Physical layer.</a:t>
            </a:r>
            <a:endParaRPr lang="en-US" dirty="0"/>
          </a:p>
        </p:txBody>
      </p:sp>
      <p:pic>
        <p:nvPicPr>
          <p:cNvPr id="15366" name="Picture 6" descr="Image result for architecture of rdms application layer,logical layer,physical lay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2925" y="1469941"/>
            <a:ext cx="5467350" cy="422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4820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035089"/>
            <a:ext cx="5588533" cy="721365"/>
          </a:xfrm>
        </p:spPr>
        <p:txBody>
          <a:bodyPr/>
          <a:lstStyle/>
          <a:p>
            <a:r>
              <a:rPr lang="en-US" b="1" dirty="0">
                <a:latin typeface="Times New Roman" panose="02020603050405020304" pitchFamily="18" charset="0"/>
                <a:cs typeface="Times New Roman" panose="02020603050405020304" pitchFamily="18" charset="0"/>
              </a:rPr>
              <a:t>S</a:t>
            </a:r>
            <a:r>
              <a:rPr lang="en-US" b="1" dirty="0" smtClean="0">
                <a:latin typeface="Times New Roman" panose="02020603050405020304" pitchFamily="18" charset="0"/>
                <a:cs typeface="Times New Roman" panose="02020603050405020304" pitchFamily="18" charset="0"/>
              </a:rPr>
              <a:t>torage Fundamentals</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76755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Storage </a:t>
            </a: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75600" y="1926603"/>
            <a:ext cx="11793979" cy="4301201"/>
          </a:xfrm>
        </p:spPr>
        <p:txBody>
          <a:bodyPr/>
          <a:lstStyle/>
          <a:p>
            <a:pPr marL="0" indent="0">
              <a:buNone/>
            </a:pPr>
            <a:r>
              <a:rPr lang="en-US" dirty="0" smtClean="0">
                <a:latin typeface="Times New Roman" panose="02020603050405020304" pitchFamily="18" charset="0"/>
                <a:cs typeface="Times New Roman" panose="02020603050405020304" pitchFamily="18" charset="0"/>
              </a:rPr>
              <a:t>Fiber channel:-  </a:t>
            </a:r>
            <a:endParaRPr lang="en-US"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1"/>
          </p:nvPr>
        </p:nvSpPr>
        <p:spPr>
          <a:xfrm>
            <a:off x="175722" y="1483090"/>
            <a:ext cx="11813715" cy="358067"/>
          </a:xfrm>
        </p:spPr>
        <p:txBody>
          <a:bodyPr/>
          <a:lstStyle/>
          <a:p>
            <a:r>
              <a:rPr lang="en-US" dirty="0" smtClean="0">
                <a:latin typeface="Times New Roman" panose="02020603050405020304" pitchFamily="18" charset="0"/>
                <a:cs typeface="Times New Roman" panose="02020603050405020304" pitchFamily="18" charset="0"/>
              </a:rPr>
              <a:t>Storage Types</a:t>
            </a: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140" y="3181710"/>
            <a:ext cx="2969740" cy="1053330"/>
          </a:xfrm>
          <a:prstGeom prst="rect">
            <a:avLst/>
          </a:prstGeom>
        </p:spPr>
      </p:pic>
      <p:sp>
        <p:nvSpPr>
          <p:cNvPr id="8" name="Rounded Rectangle 7"/>
          <p:cNvSpPr/>
          <p:nvPr/>
        </p:nvSpPr>
        <p:spPr>
          <a:xfrm>
            <a:off x="8919519" y="1524054"/>
            <a:ext cx="1643448" cy="481913"/>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9" name="Rounded Rectangle 8"/>
          <p:cNvSpPr/>
          <p:nvPr/>
        </p:nvSpPr>
        <p:spPr>
          <a:xfrm>
            <a:off x="8919519" y="3297249"/>
            <a:ext cx="1643448" cy="481913"/>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2" name="Rounded Rectangle 11"/>
          <p:cNvSpPr/>
          <p:nvPr/>
        </p:nvSpPr>
        <p:spPr>
          <a:xfrm>
            <a:off x="7078362" y="2333422"/>
            <a:ext cx="1000897" cy="679621"/>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3" name="TextBox 12"/>
          <p:cNvSpPr txBox="1"/>
          <p:nvPr/>
        </p:nvSpPr>
        <p:spPr>
          <a:xfrm>
            <a:off x="7078362" y="2555713"/>
            <a:ext cx="1000897" cy="338554"/>
          </a:xfrm>
          <a:prstGeom prst="rect">
            <a:avLst/>
          </a:prstGeom>
          <a:noFill/>
        </p:spPr>
        <p:txBody>
          <a:bodyPr wrap="square" rtlCol="0">
            <a:spAutoFit/>
          </a:bodyPr>
          <a:lstStyle/>
          <a:p>
            <a:r>
              <a:rPr lang="en-US" sz="1600" b="1" dirty="0" smtClean="0">
                <a:solidFill>
                  <a:schemeClr val="tx2">
                    <a:lumMod val="50000"/>
                  </a:schemeClr>
                </a:solidFill>
              </a:rPr>
              <a:t>  HOST</a:t>
            </a:r>
          </a:p>
        </p:txBody>
      </p:sp>
      <p:sp>
        <p:nvSpPr>
          <p:cNvPr id="14" name="TextBox 13"/>
          <p:cNvSpPr txBox="1"/>
          <p:nvPr/>
        </p:nvSpPr>
        <p:spPr>
          <a:xfrm>
            <a:off x="9024551" y="1611121"/>
            <a:ext cx="1433383" cy="338554"/>
          </a:xfrm>
          <a:prstGeom prst="rect">
            <a:avLst/>
          </a:prstGeom>
          <a:noFill/>
        </p:spPr>
        <p:txBody>
          <a:bodyPr wrap="square" rtlCol="0">
            <a:spAutoFit/>
          </a:bodyPr>
          <a:lstStyle/>
          <a:p>
            <a:r>
              <a:rPr lang="en-US" sz="1400" dirty="0" smtClean="0">
                <a:solidFill>
                  <a:schemeClr val="tx2">
                    <a:lumMod val="50000"/>
                  </a:schemeClr>
                </a:solidFill>
              </a:rPr>
              <a:t>    </a:t>
            </a:r>
            <a:r>
              <a:rPr lang="en-US" sz="1600" b="1" dirty="0" smtClean="0">
                <a:solidFill>
                  <a:schemeClr val="tx2">
                    <a:lumMod val="50000"/>
                  </a:schemeClr>
                </a:solidFill>
              </a:rPr>
              <a:t>STORAGE</a:t>
            </a:r>
          </a:p>
        </p:txBody>
      </p:sp>
      <p:sp>
        <p:nvSpPr>
          <p:cNvPr id="16" name="TextBox 15"/>
          <p:cNvSpPr txBox="1"/>
          <p:nvPr/>
        </p:nvSpPr>
        <p:spPr>
          <a:xfrm>
            <a:off x="9024550" y="3384316"/>
            <a:ext cx="1433383" cy="338554"/>
          </a:xfrm>
          <a:prstGeom prst="rect">
            <a:avLst/>
          </a:prstGeom>
          <a:noFill/>
        </p:spPr>
        <p:txBody>
          <a:bodyPr wrap="square" rtlCol="0">
            <a:spAutoFit/>
          </a:bodyPr>
          <a:lstStyle/>
          <a:p>
            <a:r>
              <a:rPr lang="en-US" sz="1400" dirty="0" smtClean="0">
                <a:solidFill>
                  <a:schemeClr val="tx2">
                    <a:lumMod val="50000"/>
                  </a:schemeClr>
                </a:solidFill>
              </a:rPr>
              <a:t>    </a:t>
            </a:r>
            <a:r>
              <a:rPr lang="en-US" sz="1600" b="1" dirty="0" smtClean="0">
                <a:solidFill>
                  <a:schemeClr val="tx2">
                    <a:lumMod val="50000"/>
                  </a:schemeClr>
                </a:solidFill>
                <a:latin typeface="+mj-lt"/>
                <a:cs typeface="Times New Roman" panose="02020603050405020304" pitchFamily="18" charset="0"/>
              </a:rPr>
              <a:t>STORAGE</a:t>
            </a:r>
          </a:p>
        </p:txBody>
      </p:sp>
      <p:cxnSp>
        <p:nvCxnSpPr>
          <p:cNvPr id="17" name="Straight Arrow Connector 16"/>
          <p:cNvCxnSpPr>
            <a:stCxn id="8" idx="2"/>
            <a:endCxn id="9" idx="0"/>
          </p:cNvCxnSpPr>
          <p:nvPr/>
        </p:nvCxnSpPr>
        <p:spPr>
          <a:xfrm>
            <a:off x="9741243" y="2005967"/>
            <a:ext cx="0" cy="1291282"/>
          </a:xfrm>
          <a:prstGeom prst="straightConnector1">
            <a:avLst/>
          </a:prstGeom>
          <a:ln w="31750">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0"/>
            <a:endCxn id="8" idx="1"/>
          </p:cNvCxnSpPr>
          <p:nvPr/>
        </p:nvCxnSpPr>
        <p:spPr>
          <a:xfrm flipV="1">
            <a:off x="7578811" y="1765011"/>
            <a:ext cx="1340708" cy="568411"/>
          </a:xfrm>
          <a:prstGeom prst="straightConnector1">
            <a:avLst/>
          </a:prstGeom>
          <a:ln w="31750">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7578811" y="3013043"/>
            <a:ext cx="1340708" cy="518983"/>
          </a:xfrm>
          <a:prstGeom prst="straightConnector1">
            <a:avLst/>
          </a:prstGeom>
          <a:ln w="31750">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179011" y="2049216"/>
            <a:ext cx="457200" cy="307777"/>
          </a:xfrm>
          <a:prstGeom prst="rect">
            <a:avLst/>
          </a:prstGeom>
          <a:noFill/>
        </p:spPr>
        <p:txBody>
          <a:bodyPr wrap="square" rtlCol="0">
            <a:spAutoFit/>
          </a:bodyPr>
          <a:lstStyle/>
          <a:p>
            <a:r>
              <a:rPr lang="en-US" sz="1400" b="1" dirty="0" smtClean="0">
                <a:solidFill>
                  <a:schemeClr val="tx2">
                    <a:lumMod val="50000"/>
                  </a:schemeClr>
                </a:solidFill>
              </a:rPr>
              <a:t>NL</a:t>
            </a:r>
          </a:p>
        </p:txBody>
      </p:sp>
      <p:sp>
        <p:nvSpPr>
          <p:cNvPr id="29" name="TextBox 28"/>
          <p:cNvSpPr txBox="1"/>
          <p:nvPr/>
        </p:nvSpPr>
        <p:spPr>
          <a:xfrm>
            <a:off x="9179011" y="2902973"/>
            <a:ext cx="457200" cy="307777"/>
          </a:xfrm>
          <a:prstGeom prst="rect">
            <a:avLst/>
          </a:prstGeom>
          <a:noFill/>
        </p:spPr>
        <p:txBody>
          <a:bodyPr wrap="square" rtlCol="0">
            <a:spAutoFit/>
          </a:bodyPr>
          <a:lstStyle/>
          <a:p>
            <a:r>
              <a:rPr lang="en-US" sz="1400" b="1" dirty="0" smtClean="0">
                <a:solidFill>
                  <a:schemeClr val="tx2">
                    <a:lumMod val="50000"/>
                  </a:schemeClr>
                </a:solidFill>
              </a:rPr>
              <a:t>NL</a:t>
            </a:r>
          </a:p>
        </p:txBody>
      </p:sp>
      <p:sp>
        <p:nvSpPr>
          <p:cNvPr id="30" name="TextBox 29"/>
          <p:cNvSpPr txBox="1"/>
          <p:nvPr/>
        </p:nvSpPr>
        <p:spPr>
          <a:xfrm>
            <a:off x="7350211" y="3235333"/>
            <a:ext cx="457200" cy="307777"/>
          </a:xfrm>
          <a:prstGeom prst="rect">
            <a:avLst/>
          </a:prstGeom>
          <a:noFill/>
        </p:spPr>
        <p:txBody>
          <a:bodyPr wrap="square" rtlCol="0">
            <a:spAutoFit/>
          </a:bodyPr>
          <a:lstStyle/>
          <a:p>
            <a:r>
              <a:rPr lang="en-US" sz="1400" b="1" dirty="0" smtClean="0">
                <a:solidFill>
                  <a:schemeClr val="tx2">
                    <a:lumMod val="50000"/>
                  </a:schemeClr>
                </a:solidFill>
              </a:rPr>
              <a:t>NL</a:t>
            </a:r>
          </a:p>
        </p:txBody>
      </p:sp>
      <p:sp>
        <p:nvSpPr>
          <p:cNvPr id="31" name="TextBox 30"/>
          <p:cNvSpPr txBox="1"/>
          <p:nvPr/>
        </p:nvSpPr>
        <p:spPr>
          <a:xfrm>
            <a:off x="8351108" y="3568981"/>
            <a:ext cx="457200" cy="307777"/>
          </a:xfrm>
          <a:prstGeom prst="rect">
            <a:avLst/>
          </a:prstGeom>
          <a:noFill/>
        </p:spPr>
        <p:txBody>
          <a:bodyPr wrap="square" rtlCol="0">
            <a:spAutoFit/>
          </a:bodyPr>
          <a:lstStyle/>
          <a:p>
            <a:r>
              <a:rPr lang="en-US" sz="1400" b="1" dirty="0" smtClean="0">
                <a:solidFill>
                  <a:schemeClr val="tx2">
                    <a:lumMod val="50000"/>
                  </a:schemeClr>
                </a:solidFill>
              </a:rPr>
              <a:t>NL</a:t>
            </a:r>
          </a:p>
        </p:txBody>
      </p:sp>
      <p:sp>
        <p:nvSpPr>
          <p:cNvPr id="32" name="TextBox 31"/>
          <p:cNvSpPr txBox="1"/>
          <p:nvPr/>
        </p:nvSpPr>
        <p:spPr>
          <a:xfrm>
            <a:off x="7239000" y="1949675"/>
            <a:ext cx="457200" cy="307777"/>
          </a:xfrm>
          <a:prstGeom prst="rect">
            <a:avLst/>
          </a:prstGeom>
          <a:noFill/>
        </p:spPr>
        <p:txBody>
          <a:bodyPr wrap="square" rtlCol="0">
            <a:spAutoFit/>
          </a:bodyPr>
          <a:lstStyle/>
          <a:p>
            <a:r>
              <a:rPr lang="en-US" sz="1400" b="1" dirty="0" smtClean="0">
                <a:solidFill>
                  <a:schemeClr val="tx2">
                    <a:lumMod val="50000"/>
                  </a:schemeClr>
                </a:solidFill>
              </a:rPr>
              <a:t>NL</a:t>
            </a:r>
          </a:p>
        </p:txBody>
      </p:sp>
      <p:sp>
        <p:nvSpPr>
          <p:cNvPr id="33" name="TextBox 32"/>
          <p:cNvSpPr txBox="1"/>
          <p:nvPr/>
        </p:nvSpPr>
        <p:spPr>
          <a:xfrm>
            <a:off x="8249165" y="1472621"/>
            <a:ext cx="457200" cy="307777"/>
          </a:xfrm>
          <a:prstGeom prst="rect">
            <a:avLst/>
          </a:prstGeom>
          <a:noFill/>
        </p:spPr>
        <p:txBody>
          <a:bodyPr wrap="square" rtlCol="0">
            <a:spAutoFit/>
          </a:bodyPr>
          <a:lstStyle/>
          <a:p>
            <a:r>
              <a:rPr lang="en-US" sz="1400" b="1" dirty="0" smtClean="0">
                <a:solidFill>
                  <a:schemeClr val="tx2">
                    <a:lumMod val="50000"/>
                  </a:schemeClr>
                </a:solidFill>
              </a:rPr>
              <a:t>NL</a:t>
            </a:r>
          </a:p>
        </p:txBody>
      </p:sp>
      <p:sp>
        <p:nvSpPr>
          <p:cNvPr id="28" name="TextBox 27"/>
          <p:cNvSpPr txBox="1"/>
          <p:nvPr/>
        </p:nvSpPr>
        <p:spPr>
          <a:xfrm>
            <a:off x="8079259" y="4273432"/>
            <a:ext cx="2483708" cy="338554"/>
          </a:xfrm>
          <a:prstGeom prst="rect">
            <a:avLst/>
          </a:prstGeom>
          <a:noFill/>
        </p:spPr>
        <p:txBody>
          <a:bodyPr wrap="square" rtlCol="0">
            <a:spAutoFit/>
          </a:bodyPr>
          <a:lstStyle/>
          <a:p>
            <a:r>
              <a:rPr lang="en-US" sz="1600" b="1" dirty="0" smtClean="0">
                <a:solidFill>
                  <a:schemeClr val="tx2">
                    <a:lumMod val="50000"/>
                  </a:schemeClr>
                </a:solidFill>
              </a:rPr>
              <a:t>Arbitrated Loop</a:t>
            </a:r>
          </a:p>
        </p:txBody>
      </p:sp>
    </p:spTree>
    <p:extLst>
      <p:ext uri="{BB962C8B-B14F-4D97-AF65-F5344CB8AC3E}">
        <p14:creationId xmlns:p14="http://schemas.microsoft.com/office/powerpoint/2010/main" val="371956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ircle(in)">
                                      <p:cBhvr>
                                        <p:cTn id="10" dur="2000"/>
                                        <p:tgtEl>
                                          <p:spTgt spid="14"/>
                                        </p:tgtEl>
                                      </p:cBhvr>
                                    </p:animEffect>
                                  </p:childTnLst>
                                </p:cTn>
                              </p:par>
                              <p:par>
                                <p:cTn id="11" presetID="6" presetClass="entr" presetSubtype="16"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ircle(in)">
                                      <p:cBhvr>
                                        <p:cTn id="13" dur="2000"/>
                                        <p:tgtEl>
                                          <p:spTgt spid="17"/>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2000"/>
                                        <p:tgtEl>
                                          <p:spTgt spid="9"/>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circle(in)">
                                      <p:cBhvr>
                                        <p:cTn id="19" dur="20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circle(in)">
                                      <p:cBhvr>
                                        <p:cTn id="24" dur="2000"/>
                                        <p:tgtEl>
                                          <p:spTgt spid="27"/>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circle(in)">
                                      <p:cBhvr>
                                        <p:cTn id="27" dur="20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circle(in)">
                                      <p:cBhvr>
                                        <p:cTn id="32" dur="2000"/>
                                        <p:tgtEl>
                                          <p:spTgt spid="22"/>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circle(in)">
                                      <p:cBhvr>
                                        <p:cTn id="35" dur="2000"/>
                                        <p:tgtEl>
                                          <p:spTgt spid="13"/>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circle(in)">
                                      <p:cBhvr>
                                        <p:cTn id="38" dur="2000"/>
                                        <p:tgtEl>
                                          <p:spTgt spid="12"/>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circle(in)">
                                      <p:cBhvr>
                                        <p:cTn id="41" dur="2000"/>
                                        <p:tgtEl>
                                          <p:spTgt spid="30"/>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circle(in)">
                                      <p:cBhvr>
                                        <p:cTn id="44" dur="20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circle(in)">
                                      <p:cBhvr>
                                        <p:cTn id="49" dur="2000"/>
                                        <p:tgtEl>
                                          <p:spTgt spid="19"/>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circle(in)">
                                      <p:cBhvr>
                                        <p:cTn id="52" dur="2000"/>
                                        <p:tgtEl>
                                          <p:spTgt spid="32"/>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circle(in)">
                                      <p:cBhvr>
                                        <p:cTn id="55" dur="20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barn(inVertical)">
                                      <p:cBhvr>
                                        <p:cTn id="6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p:bldP spid="14" grpId="0"/>
      <p:bldP spid="16" grpId="0"/>
      <p:bldP spid="27" grpId="0"/>
      <p:bldP spid="29" grpId="0"/>
      <p:bldP spid="30" grpId="0"/>
      <p:bldP spid="31" grpId="0"/>
      <p:bldP spid="32" grpId="0"/>
      <p:bldP spid="3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Storage</a:t>
            </a: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1853513"/>
            <a:ext cx="5286087" cy="3494170"/>
          </a:xfrm>
        </p:spPr>
        <p:txBody>
          <a:bodyPr/>
          <a:lstStyle/>
          <a:p>
            <a:pPr marL="0" indent="0" algn="just">
              <a:buNone/>
            </a:pPr>
            <a:r>
              <a:rPr lang="en-US" b="1" dirty="0" smtClean="0">
                <a:latin typeface="Times New Roman" panose="02020603050405020304" pitchFamily="18" charset="0"/>
                <a:cs typeface="Times New Roman" panose="02020603050405020304" pitchFamily="18" charset="0"/>
              </a:rPr>
              <a:t>DAS </a:t>
            </a:r>
            <a:r>
              <a:rPr lang="en-US"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Direct-attached storage (DAS) is digital storage directly attached to the computer accessing it, as opposed to storage accessed over a computer network</a:t>
            </a:r>
            <a:r>
              <a:rPr lang="en-US" sz="2000" dirty="0" smtClean="0">
                <a:latin typeface="Times New Roman" panose="02020603050405020304" pitchFamily="18" charset="0"/>
                <a:cs typeface="Times New Roman" panose="02020603050405020304" pitchFamily="18" charset="0"/>
              </a:rPr>
              <a:t>.</a:t>
            </a:r>
          </a:p>
          <a:p>
            <a:pPr marL="0" indent="0" algn="just">
              <a:buNone/>
            </a:pPr>
            <a:endParaRPr lang="en-US" sz="2000" b="1" dirty="0" smtClean="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NAS:-  </a:t>
            </a:r>
            <a:r>
              <a:rPr lang="en-US" sz="2000" dirty="0">
                <a:latin typeface="Times New Roman" panose="02020603050405020304" pitchFamily="18" charset="0"/>
                <a:cs typeface="Times New Roman" panose="02020603050405020304" pitchFamily="18" charset="0"/>
              </a:rPr>
              <a:t>A Network Attached Storage (NAS) device is a storage device connected to a network that allows storage and retrieval of data from a centralized location</a:t>
            </a:r>
            <a:endParaRPr lang="en-US" sz="2000"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1"/>
          </p:nvPr>
        </p:nvSpPr>
        <p:spPr>
          <a:xfrm>
            <a:off x="101580" y="1396594"/>
            <a:ext cx="11813715" cy="382780"/>
          </a:xfrm>
        </p:spPr>
        <p:txBody>
          <a:bodyPr/>
          <a:lstStyle/>
          <a:p>
            <a:r>
              <a:rPr lang="en-US" dirty="0" smtClean="0">
                <a:latin typeface="Times New Roman" panose="02020603050405020304" pitchFamily="18" charset="0"/>
                <a:cs typeface="Times New Roman" panose="02020603050405020304" pitchFamily="18" charset="0"/>
              </a:rPr>
              <a:t>Storage Types</a:t>
            </a: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0866" y="1359243"/>
            <a:ext cx="5016868" cy="3608174"/>
          </a:xfrm>
          <a:prstGeom prst="rect">
            <a:avLst/>
          </a:prstGeom>
        </p:spPr>
      </p:pic>
    </p:spTree>
    <p:extLst>
      <p:ext uri="{BB962C8B-B14F-4D97-AF65-F5344CB8AC3E}">
        <p14:creationId xmlns:p14="http://schemas.microsoft.com/office/powerpoint/2010/main" val="298372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Storage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46610" y="1432182"/>
            <a:ext cx="5590017" cy="3708229"/>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621" y="1560473"/>
            <a:ext cx="4484859" cy="4035541"/>
          </a:xfrm>
          <a:prstGeom prst="rect">
            <a:avLst/>
          </a:prstGeom>
        </p:spPr>
      </p:pic>
    </p:spTree>
    <p:extLst>
      <p:ext uri="{BB962C8B-B14F-4D97-AF65-F5344CB8AC3E}">
        <p14:creationId xmlns:p14="http://schemas.microsoft.com/office/powerpoint/2010/main" val="129911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Storage</a:t>
            </a: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1"/>
          </p:nvPr>
        </p:nvSpPr>
        <p:spPr>
          <a:xfrm>
            <a:off x="398143" y="1495447"/>
            <a:ext cx="11813715" cy="395137"/>
          </a:xfrm>
        </p:spPr>
        <p:txBody>
          <a:bodyPr/>
          <a:lstStyle/>
          <a:p>
            <a:r>
              <a:rPr lang="en-US" dirty="0" smtClean="0">
                <a:latin typeface="Times New Roman" panose="02020603050405020304" pitchFamily="18" charset="0"/>
                <a:cs typeface="Times New Roman" panose="02020603050405020304" pitchFamily="18" charset="0"/>
              </a:rPr>
              <a:t>RAID( Redundant </a:t>
            </a:r>
            <a:r>
              <a:rPr lang="en-US" dirty="0">
                <a:latin typeface="Times New Roman" panose="02020603050405020304" pitchFamily="18" charset="0"/>
                <a:cs typeface="Times New Roman" panose="02020603050405020304" pitchFamily="18" charset="0"/>
              </a:rPr>
              <a:t>array of independent </a:t>
            </a:r>
            <a:r>
              <a:rPr lang="en-US" dirty="0" smtClean="0">
                <a:latin typeface="Times New Roman" panose="02020603050405020304" pitchFamily="18" charset="0"/>
                <a:cs typeface="Times New Roman" panose="02020603050405020304" pitchFamily="18" charset="0"/>
              </a:rPr>
              <a:t>disks )</a:t>
            </a:r>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3768811" y="4979773"/>
            <a:ext cx="2891481" cy="12233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6867" y="2217523"/>
            <a:ext cx="2667000" cy="2762250"/>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583" y="2384989"/>
            <a:ext cx="2509709" cy="259478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6040" y="2384989"/>
            <a:ext cx="4236728" cy="2546135"/>
          </a:xfrm>
          <a:prstGeom prst="rect">
            <a:avLst/>
          </a:prstGeom>
        </p:spPr>
      </p:pic>
    </p:spTree>
    <p:extLst>
      <p:ext uri="{BB962C8B-B14F-4D97-AF65-F5344CB8AC3E}">
        <p14:creationId xmlns:p14="http://schemas.microsoft.com/office/powerpoint/2010/main" val="40960765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Storage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151" y="1383957"/>
            <a:ext cx="7945395" cy="4633784"/>
          </a:xfrm>
        </p:spPr>
      </p:pic>
    </p:spTree>
    <p:extLst>
      <p:ext uri="{BB962C8B-B14F-4D97-AF65-F5344CB8AC3E}">
        <p14:creationId xmlns:p14="http://schemas.microsoft.com/office/powerpoint/2010/main" val="960939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Thank you </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948727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Scanner</a:t>
            </a: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sz="2000" b="1" dirty="0" smtClean="0">
                <a:latin typeface="Times New Roman" panose="02020603050405020304" pitchFamily="18" charset="0"/>
                <a:cs typeface="Times New Roman" panose="02020603050405020304" pitchFamily="18" charset="0"/>
              </a:rPr>
              <a:t>Flatbed Scanner</a:t>
            </a:r>
          </a:p>
          <a:p>
            <a:endParaRPr lang="en-US" sz="2000" b="1" dirty="0">
              <a:latin typeface="Times New Roman" panose="02020603050405020304" pitchFamily="18" charset="0"/>
              <a:cs typeface="Times New Roman" panose="02020603050405020304" pitchFamily="18" charset="0"/>
            </a:endParaRPr>
          </a:p>
          <a:p>
            <a:pPr marL="0" indent="0">
              <a:buNone/>
            </a:pPr>
            <a:r>
              <a:rPr lang="en-US" sz="2000" b="1" dirty="0" smtClean="0">
                <a:solidFill>
                  <a:schemeClr val="accent2"/>
                </a:solidFill>
                <a:latin typeface="Times New Roman" panose="02020603050405020304" pitchFamily="18" charset="0"/>
                <a:cs typeface="Times New Roman" panose="02020603050405020304" pitchFamily="18" charset="0"/>
              </a:rPr>
              <a:t>Components</a:t>
            </a:r>
          </a:p>
          <a:p>
            <a:pPr marL="0" indent="0">
              <a:buNone/>
            </a:pPr>
            <a:endParaRPr lang="en-US" sz="2000" b="1" dirty="0" smtClean="0">
              <a:solidFill>
                <a:schemeClr val="accent2"/>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Flatbed</a:t>
            </a:r>
          </a:p>
          <a:p>
            <a:pP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Mirror</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Lamp</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Lens</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CCD</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ADC</a:t>
            </a:r>
            <a:endParaRPr lang="en-US" sz="2000"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1"/>
          </p:nvPr>
        </p:nvSpPr>
        <p:spPr/>
        <p:txBody>
          <a:bodyPr/>
          <a:lstStyle/>
          <a:p>
            <a:r>
              <a:rPr lang="en-US" dirty="0" smtClean="0">
                <a:latin typeface="Times New Roman" panose="02020603050405020304" pitchFamily="18" charset="0"/>
                <a:cs typeface="Times New Roman" panose="02020603050405020304" pitchFamily="18" charset="0"/>
              </a:rPr>
              <a:t>INPUT DEVICE </a:t>
            </a:r>
            <a:endParaRPr lang="en-US" dirty="0">
              <a:latin typeface="Times New Roman" panose="02020603050405020304" pitchFamily="18" charset="0"/>
              <a:cs typeface="Times New Roman" panose="02020603050405020304" pitchFamily="18" charset="0"/>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439" y="1460003"/>
            <a:ext cx="8950325" cy="498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631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additive="base">
                                        <p:cTn id="5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additive="base">
                                        <p:cTn id="5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9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CRT</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1" y="2430025"/>
            <a:ext cx="9253182" cy="3847946"/>
          </a:xfrm>
        </p:spPr>
      </p:pic>
      <p:sp>
        <p:nvSpPr>
          <p:cNvPr id="4" name="Text Placeholder 3"/>
          <p:cNvSpPr>
            <a:spLocks noGrp="1"/>
          </p:cNvSpPr>
          <p:nvPr>
            <p:ph type="body" sz="quarter" idx="11"/>
          </p:nvPr>
        </p:nvSpPr>
        <p:spPr>
          <a:xfrm>
            <a:off x="378285" y="1481799"/>
            <a:ext cx="11813715" cy="643612"/>
          </a:xfrm>
        </p:spPr>
        <p:txBody>
          <a:bodyPr/>
          <a:lstStyle/>
          <a:p>
            <a:r>
              <a:rPr lang="en-US" dirty="0" smtClean="0">
                <a:latin typeface="Times New Roman" panose="02020603050405020304" pitchFamily="18" charset="0"/>
                <a:cs typeface="Times New Roman" panose="02020603050405020304" pitchFamily="18" charset="0"/>
              </a:rPr>
              <a:t>OUTPUT DEVICE</a:t>
            </a:r>
            <a:endParaRPr lang="en-US" dirty="0" smtClean="0"/>
          </a:p>
          <a:p>
            <a:endParaRPr lang="en-US" sz="2000" dirty="0" smtClean="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000" dirty="0" smtClean="0">
                <a:solidFill>
                  <a:schemeClr val="tx1"/>
                </a:solidFill>
                <a:latin typeface="Times New Roman" panose="02020603050405020304" pitchFamily="18" charset="0"/>
                <a:cs typeface="Times New Roman" panose="02020603050405020304" pitchFamily="18" charset="0"/>
              </a:rPr>
              <a:t>Cathode Ray Tube</a:t>
            </a:r>
          </a:p>
          <a:p>
            <a:endParaRPr lang="en-US" sz="2000" dirty="0" smtClean="0">
              <a:solidFill>
                <a:schemeClr val="tx1"/>
              </a:solidFill>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C</a:t>
            </a:r>
            <a:r>
              <a:rPr lang="en-US" sz="2000" dirty="0" smtClean="0">
                <a:latin typeface="Times New Roman" panose="02020603050405020304" pitchFamily="18" charset="0"/>
                <a:cs typeface="Times New Roman" panose="02020603050405020304" pitchFamily="18" charset="0"/>
              </a:rPr>
              <a:t>omponents</a:t>
            </a:r>
          </a:p>
          <a:p>
            <a:endParaRPr lang="en-US"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0" dirty="0" smtClean="0">
                <a:solidFill>
                  <a:schemeClr val="tx1"/>
                </a:solidFill>
                <a:latin typeface="Times New Roman" panose="02020603050405020304" pitchFamily="18" charset="0"/>
                <a:cs typeface="Times New Roman" panose="02020603050405020304" pitchFamily="18" charset="0"/>
              </a:rPr>
              <a:t> Electrongun</a:t>
            </a:r>
          </a:p>
          <a:p>
            <a:pPr marL="342900" indent="-342900">
              <a:buFont typeface="Wingdings" panose="05000000000000000000" pitchFamily="2" charset="2"/>
              <a:buChar char="Ø"/>
            </a:pPr>
            <a:r>
              <a:rPr lang="en-US" sz="2000" b="0" dirty="0" smtClean="0">
                <a:solidFill>
                  <a:schemeClr val="tx1"/>
                </a:solidFill>
                <a:latin typeface="Times New Roman" panose="02020603050405020304" pitchFamily="18" charset="0"/>
                <a:cs typeface="Times New Roman" panose="02020603050405020304" pitchFamily="18" charset="0"/>
              </a:rPr>
              <a:t>Controlgrid </a:t>
            </a:r>
            <a:endParaRPr lang="en-US" sz="2000" b="0"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0" dirty="0" smtClean="0">
                <a:solidFill>
                  <a:schemeClr val="tx1"/>
                </a:solidFill>
                <a:latin typeface="Times New Roman" panose="02020603050405020304" pitchFamily="18" charset="0"/>
                <a:cs typeface="Times New Roman" panose="02020603050405020304" pitchFamily="18" charset="0"/>
              </a:rPr>
              <a:t>Focusing system</a:t>
            </a:r>
          </a:p>
          <a:p>
            <a:pPr marL="342900" indent="-342900">
              <a:buFont typeface="Wingdings" panose="05000000000000000000" pitchFamily="2" charset="2"/>
              <a:buChar char="Ø"/>
            </a:pPr>
            <a:r>
              <a:rPr lang="en-US" sz="2000" b="0" dirty="0" smtClean="0">
                <a:solidFill>
                  <a:schemeClr val="tx1"/>
                </a:solidFill>
                <a:latin typeface="Times New Roman" panose="02020603050405020304" pitchFamily="18" charset="0"/>
                <a:cs typeface="Times New Roman" panose="02020603050405020304" pitchFamily="18" charset="0"/>
              </a:rPr>
              <a:t> deflection plates</a:t>
            </a:r>
          </a:p>
          <a:p>
            <a:pPr marL="342900" indent="-342900">
              <a:buFont typeface="Wingdings" panose="05000000000000000000" pitchFamily="2" charset="2"/>
              <a:buChar char="Ø"/>
            </a:pPr>
            <a:endParaRPr lang="en-US" sz="2000"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612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 calcmode="lin" valueType="num">
                                      <p:cBhvr additive="base">
                                        <p:cTn id="3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 calcmode="lin" valueType="num">
                                      <p:cBhvr additive="base">
                                        <p:cTn id="43"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 calcmode="lin" valueType="num">
                                      <p:cBhvr additive="base">
                                        <p:cTn id="49"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ppt_x"/>
                                          </p:val>
                                        </p:tav>
                                        <p:tav tm="100000">
                                          <p:val>
                                            <p:strVal val="#ppt_x"/>
                                          </p:val>
                                        </p:tav>
                                      </p:tavLst>
                                    </p:anim>
                                    <p:anim calcmode="lin" valueType="num">
                                      <p:cBhvr additive="base">
                                        <p:cTn id="5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CPU</a:t>
            </a:r>
            <a:endParaRPr lang="en-US" b="1" dirty="0">
              <a:solidFill>
                <a:srgbClr val="0070C0"/>
              </a:solidFill>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4144" y="1555846"/>
            <a:ext cx="8379726" cy="4640238"/>
          </a:xfrm>
        </p:spPr>
      </p:pic>
      <p:sp>
        <p:nvSpPr>
          <p:cNvPr id="3" name="TextBox 2"/>
          <p:cNvSpPr txBox="1"/>
          <p:nvPr/>
        </p:nvSpPr>
        <p:spPr>
          <a:xfrm>
            <a:off x="559558" y="2019869"/>
            <a:ext cx="1874231" cy="2369880"/>
          </a:xfrm>
          <a:prstGeom prst="rect">
            <a:avLst/>
          </a:prstGeom>
          <a:noFill/>
        </p:spPr>
        <p:txBody>
          <a:bodyPr wrap="none" rtlCol="0">
            <a:spAutoFit/>
          </a:bodyPr>
          <a:lstStyle/>
          <a:p>
            <a:r>
              <a:rPr lang="en-US" sz="2400" b="1" dirty="0" smtClean="0">
                <a:solidFill>
                  <a:schemeClr val="accent2"/>
                </a:solidFill>
                <a:latin typeface="Times New Roman" panose="02020603050405020304" pitchFamily="18" charset="0"/>
                <a:cs typeface="Times New Roman" panose="02020603050405020304" pitchFamily="18" charset="0"/>
              </a:rPr>
              <a:t>CPU</a:t>
            </a:r>
          </a:p>
          <a:p>
            <a:endParaRPr lang="en-US" sz="2400" b="1" dirty="0">
              <a:solidFill>
                <a:schemeClr val="tx2">
                  <a:lumMod val="50000"/>
                </a:schemeClr>
              </a:solidFill>
              <a:latin typeface="Times New Roman" panose="02020603050405020304" pitchFamily="18" charset="0"/>
              <a:cs typeface="Times New Roman" panose="02020603050405020304" pitchFamily="18" charset="0"/>
            </a:endParaRPr>
          </a:p>
          <a:p>
            <a:r>
              <a:rPr lang="en-US" sz="2000" b="1" dirty="0" smtClean="0">
                <a:solidFill>
                  <a:schemeClr val="accent2"/>
                </a:solidFill>
                <a:latin typeface="Times New Roman" panose="02020603050405020304" pitchFamily="18" charset="0"/>
                <a:cs typeface="Times New Roman" panose="02020603050405020304" pitchFamily="18" charset="0"/>
              </a:rPr>
              <a:t>Components</a:t>
            </a:r>
          </a:p>
          <a:p>
            <a:endParaRPr lang="en-US" sz="2000" b="1" dirty="0" smtClean="0">
              <a:solidFill>
                <a:schemeClr val="accent2"/>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Control unit</a:t>
            </a:r>
          </a:p>
          <a:p>
            <a:pPr marL="342900" indent="-342900">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ALU</a:t>
            </a:r>
          </a:p>
          <a:p>
            <a:pPr marL="342900" indent="-342900">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Memory unit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483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heme/theme1.xml><?xml version="1.0" encoding="utf-8"?>
<a:theme xmlns:a="http://schemas.openxmlformats.org/drawingml/2006/main" name="2_ppt_Template_Capgemini[1]">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Template>
  <TotalTime>1222</TotalTime>
  <Words>1070</Words>
  <Application>Microsoft Office PowerPoint</Application>
  <PresentationFormat>Custom</PresentationFormat>
  <Paragraphs>469</Paragraphs>
  <Slides>67</Slides>
  <Notes>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69" baseType="lpstr">
      <vt:lpstr>2_ppt_Template_Capgemini[1]</vt:lpstr>
      <vt:lpstr>think-cell Slide</vt:lpstr>
      <vt:lpstr>PowerPoint Presentation</vt:lpstr>
      <vt:lpstr>Hardware Fundamentals</vt:lpstr>
      <vt:lpstr>Motherboard</vt:lpstr>
      <vt:lpstr>Motherboard</vt:lpstr>
      <vt:lpstr>Memory</vt:lpstr>
      <vt:lpstr>Memory</vt:lpstr>
      <vt:lpstr>Scanner</vt:lpstr>
      <vt:lpstr>CRT</vt:lpstr>
      <vt:lpstr>CPU</vt:lpstr>
      <vt:lpstr>Windows &amp; Linux Fundamentals</vt:lpstr>
      <vt:lpstr>Window Kernel Architecture</vt:lpstr>
      <vt:lpstr>Linux Kernel Subsystem</vt:lpstr>
      <vt:lpstr>Window Booting Process</vt:lpstr>
      <vt:lpstr>Linux Booting Process</vt:lpstr>
      <vt:lpstr>File System</vt:lpstr>
      <vt:lpstr>Windows File System</vt:lpstr>
      <vt:lpstr>LINUX File System</vt:lpstr>
      <vt:lpstr>Memory Management</vt:lpstr>
      <vt:lpstr>Memory Management</vt:lpstr>
      <vt:lpstr>Memory Management</vt:lpstr>
      <vt:lpstr>Windows and Linux </vt:lpstr>
      <vt:lpstr>Linux</vt:lpstr>
      <vt:lpstr>Shell</vt:lpstr>
      <vt:lpstr>Application Fundamentals</vt:lpstr>
      <vt:lpstr> </vt:lpstr>
      <vt:lpstr>Life cycle of application </vt:lpstr>
      <vt:lpstr>Types of applications </vt:lpstr>
      <vt:lpstr>API</vt:lpstr>
      <vt:lpstr>PowerPoint Presentation</vt:lpstr>
      <vt:lpstr>Network Fundamentals</vt:lpstr>
      <vt:lpstr>Network</vt:lpstr>
      <vt:lpstr>Network Devices</vt:lpstr>
      <vt:lpstr>Network Architecture</vt:lpstr>
      <vt:lpstr>Network Types</vt:lpstr>
      <vt:lpstr>Network Topology</vt:lpstr>
      <vt:lpstr>Internet Protocols</vt:lpstr>
      <vt:lpstr>IP Addressing Structure</vt:lpstr>
      <vt:lpstr>IP Addressing Structure</vt:lpstr>
      <vt:lpstr>Subnetting </vt:lpstr>
      <vt:lpstr>TCP/IP Suite</vt:lpstr>
      <vt:lpstr>PowerPoint Presentation</vt:lpstr>
      <vt:lpstr>Network Services</vt:lpstr>
      <vt:lpstr>Network Services</vt:lpstr>
      <vt:lpstr>Network Services</vt:lpstr>
      <vt:lpstr>Network Services</vt:lpstr>
      <vt:lpstr>Network Services</vt:lpstr>
      <vt:lpstr>Network Services</vt:lpstr>
      <vt:lpstr>Network Services</vt:lpstr>
      <vt:lpstr>Network Services</vt:lpstr>
      <vt:lpstr>Database Fundamentals</vt:lpstr>
      <vt:lpstr>History of database </vt:lpstr>
      <vt:lpstr>PowerPoint Presentation</vt:lpstr>
      <vt:lpstr>PowerPoint Presentation</vt:lpstr>
      <vt:lpstr> Terminologies </vt:lpstr>
      <vt:lpstr>RDBMS </vt:lpstr>
      <vt:lpstr>PowerPoint Presentation</vt:lpstr>
      <vt:lpstr>PowerPoint Presentation</vt:lpstr>
      <vt:lpstr>PowerPoint Presentation</vt:lpstr>
      <vt:lpstr>Structured query language</vt:lpstr>
      <vt:lpstr>General RDBMS architecture</vt:lpstr>
      <vt:lpstr>Storage Fundamentals</vt:lpstr>
      <vt:lpstr>Storage </vt:lpstr>
      <vt:lpstr>Storage</vt:lpstr>
      <vt:lpstr>Storage</vt:lpstr>
      <vt:lpstr>Storage</vt:lpstr>
      <vt:lpstr>Storage</vt:lpstr>
      <vt:lpstr>Thank you </vt:lpstr>
    </vt:vector>
  </TitlesOfParts>
  <Company>Capgemini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Jyosula, Raviteja</dc:creator>
  <cp:lastModifiedBy>Sharma, Vaibhav</cp:lastModifiedBy>
  <cp:revision>190</cp:revision>
  <dcterms:created xsi:type="dcterms:W3CDTF">2017-05-04T06:58:17Z</dcterms:created>
  <dcterms:modified xsi:type="dcterms:W3CDTF">2017-06-01T13:37:15Z</dcterms:modified>
</cp:coreProperties>
</file>